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57"/>
  </p:notesMasterIdLst>
  <p:sldIdLst>
    <p:sldId id="1679" r:id="rId2"/>
    <p:sldId id="1686" r:id="rId3"/>
    <p:sldId id="1809" r:id="rId4"/>
    <p:sldId id="1810" r:id="rId5"/>
    <p:sldId id="1811" r:id="rId6"/>
    <p:sldId id="1812" r:id="rId7"/>
    <p:sldId id="1813" r:id="rId8"/>
    <p:sldId id="1814" r:id="rId9"/>
    <p:sldId id="1816" r:id="rId10"/>
    <p:sldId id="1815" r:id="rId11"/>
    <p:sldId id="1885" r:id="rId12"/>
    <p:sldId id="1886" r:id="rId13"/>
    <p:sldId id="1859" r:id="rId14"/>
    <p:sldId id="1822" r:id="rId15"/>
    <p:sldId id="1823" r:id="rId16"/>
    <p:sldId id="1824" r:id="rId17"/>
    <p:sldId id="1825" r:id="rId18"/>
    <p:sldId id="1826" r:id="rId19"/>
    <p:sldId id="1827" r:id="rId20"/>
    <p:sldId id="1828" r:id="rId21"/>
    <p:sldId id="1849" r:id="rId22"/>
    <p:sldId id="1829" r:id="rId23"/>
    <p:sldId id="1830" r:id="rId24"/>
    <p:sldId id="1860" r:id="rId25"/>
    <p:sldId id="1861" r:id="rId26"/>
    <p:sldId id="1862" r:id="rId27"/>
    <p:sldId id="1863" r:id="rId28"/>
    <p:sldId id="1864" r:id="rId29"/>
    <p:sldId id="1865" r:id="rId30"/>
    <p:sldId id="1866" r:id="rId31"/>
    <p:sldId id="1867" r:id="rId32"/>
    <p:sldId id="1868" r:id="rId33"/>
    <p:sldId id="1869" r:id="rId34"/>
    <p:sldId id="1870" r:id="rId35"/>
    <p:sldId id="1871" r:id="rId36"/>
    <p:sldId id="1872" r:id="rId37"/>
    <p:sldId id="1873" r:id="rId38"/>
    <p:sldId id="1874" r:id="rId39"/>
    <p:sldId id="1875" r:id="rId40"/>
    <p:sldId id="1887" r:id="rId41"/>
    <p:sldId id="1856" r:id="rId42"/>
    <p:sldId id="1876" r:id="rId43"/>
    <p:sldId id="1877" r:id="rId44"/>
    <p:sldId id="1857" r:id="rId45"/>
    <p:sldId id="1858" r:id="rId46"/>
    <p:sldId id="1878" r:id="rId47"/>
    <p:sldId id="1879" r:id="rId48"/>
    <p:sldId id="1880" r:id="rId49"/>
    <p:sldId id="1881" r:id="rId50"/>
    <p:sldId id="1882" r:id="rId51"/>
    <p:sldId id="1883" r:id="rId52"/>
    <p:sldId id="1884" r:id="rId53"/>
    <p:sldId id="1832" r:id="rId54"/>
    <p:sldId id="1835" r:id="rId55"/>
    <p:sldId id="1732" r:id="rId5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Symbo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DFFFD"/>
    <a:srgbClr val="33CCFF"/>
    <a:srgbClr val="008000"/>
    <a:srgbClr val="CC3399"/>
    <a:srgbClr val="FFFF66"/>
    <a:srgbClr val="FF3300"/>
    <a:srgbClr val="33CC33"/>
    <a:srgbClr val="0033CC"/>
    <a:srgbClr val="04F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Objects="1">
      <p:cViewPr>
        <p:scale>
          <a:sx n="100" d="100"/>
          <a:sy n="100" d="100"/>
        </p:scale>
        <p:origin x="-1352" y="-1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872"/>
    </p:cViewPr>
  </p:sorterViewPr>
  <p:notesViewPr>
    <p:cSldViewPr snapToObjects="1">
      <p:cViewPr varScale="1">
        <p:scale>
          <a:sx n="55" d="100"/>
          <a:sy n="55" d="100"/>
        </p:scale>
        <p:origin x="-1800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8EFD54E2-26B7-444E-90B8-B6528557F8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800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7E2139-B73B-A649-8FD4-E85F1E9ED8DC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10383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F7D750-4BA2-554E-8FBF-0B79DC234D89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0564C7-F65A-6343-BE3A-9A1463270A4B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199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9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171F4E-10D0-D046-BE16-A94583E3AA5B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14848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48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B559F81-EFDF-464A-8F5C-E6C06A97BE85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27197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197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60D6C5E-CB0C-5E4B-92ED-D0BF3DAA7891}" type="slidenum">
              <a:rPr lang="en-US"/>
              <a:pPr>
                <a:defRPr/>
              </a:pPr>
              <a:t>16</a:t>
            </a:fld>
            <a:endParaRPr lang="en-US"/>
          </a:p>
        </p:txBody>
      </p:sp>
      <p:sp>
        <p:nvSpPr>
          <p:cNvPr id="2752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52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CF33CC7-3E91-B54A-B54F-08D2801F9CB1}" type="slidenum">
              <a:rPr lang="en-US"/>
              <a:pPr>
                <a:defRPr/>
              </a:pPr>
              <a:t>17</a:t>
            </a:fld>
            <a:endParaRPr lang="en-US"/>
          </a:p>
        </p:txBody>
      </p:sp>
      <p:sp>
        <p:nvSpPr>
          <p:cNvPr id="27525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525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B8891D-1FD7-6F46-84E2-CF50E6B683CF}" type="slidenum">
              <a:rPr lang="en-US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6EE8A9-9BD0-6142-B9BD-2641FE280A07}" type="slidenum">
              <a:rPr lang="en-US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4F526E-1133-AF4B-BBEB-79A87C2807C9}" type="slidenum">
              <a:rPr lang="en-US"/>
              <a:pPr>
                <a:defRPr/>
              </a:pPr>
              <a:t>2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0C9BBE-3127-3945-98FE-5BB8E0FBFA74}" type="slidenum">
              <a:rPr lang="en-US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F48B007-95A6-B94D-9B4D-E69F764B6A4C}" type="slidenum">
              <a:rPr lang="en-US"/>
              <a:pPr>
                <a:defRPr/>
              </a:pPr>
              <a:t>21</a:t>
            </a:fld>
            <a:endParaRPr lang="en-US"/>
          </a:p>
        </p:txBody>
      </p:sp>
      <p:sp>
        <p:nvSpPr>
          <p:cNvPr id="3088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8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3B74CC1-2FD0-E344-A030-4531DCD52E1D}" type="slidenum">
              <a:rPr lang="en-US"/>
              <a:pPr>
                <a:defRPr/>
              </a:pPr>
              <a:t>22</a:t>
            </a:fld>
            <a:endParaRPr lang="en-US"/>
          </a:p>
        </p:txBody>
      </p:sp>
      <p:sp>
        <p:nvSpPr>
          <p:cNvPr id="30883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0883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6561AA-5973-7448-BC69-CFB18C36768B}" type="slidenum">
              <a:rPr lang="en-US"/>
              <a:pPr>
                <a:defRPr/>
              </a:pPr>
              <a:t>23</a:t>
            </a:fld>
            <a:endParaRPr lang="en-US"/>
          </a:p>
        </p:txBody>
      </p:sp>
      <p:sp>
        <p:nvSpPr>
          <p:cNvPr id="14909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09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17FC317-20FD-D941-91F2-CD86B0BDDD39}" type="slidenum">
              <a:rPr lang="en-US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031A48-BE6C-C348-AEC1-F02581F8EB21}" type="slidenum">
              <a:rPr lang="en-US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B3E665-4AD0-D649-B38E-E5B82D4BE3A9}" type="slidenum">
              <a:rPr lang="en-US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9C1FB5A-A6B7-A24D-ADD9-B6E059740B74}" type="slidenum">
              <a:rPr lang="en-US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794EF30-3FC5-2B44-BD78-9D1FD6D772D9}" type="slidenum">
              <a:rPr lang="en-US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4AE23B-0D8F-E547-8B18-F56BE73BFE6D}" type="slidenum">
              <a:rPr lang="en-US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E3EECB-F1A3-8042-9410-3D15EF9A2539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7B0AE10-15CB-1F4F-B184-E11145ED5727}" type="slidenum">
              <a:rPr lang="en-US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569A82B-5A74-D046-A9EE-838E3497FC34}" type="slidenum">
              <a:rPr lang="en-US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D5BC4F4-6A31-F247-8100-1A4ED02F5AA8}" type="slidenum">
              <a:rPr lang="en-US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4D4FEC8-228B-784C-91C6-B0F99D7E700F}" type="slidenum">
              <a:rPr lang="en-US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79F2B5F-26D0-1643-AF24-D2F576609FA5}" type="slidenum">
              <a:rPr lang="en-US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FB36A62-9A88-2344-B877-5BBB30C2D98C}" type="slidenum">
              <a:rPr lang="en-US">
                <a:solidFill>
                  <a:prstClr val="black"/>
                </a:solidFill>
              </a:rPr>
              <a:pPr>
                <a:defRPr/>
              </a:pPr>
              <a:t>35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AB13A3A-4C58-F04B-B2C7-B9A57C475E9C}" type="slidenum">
              <a:rPr lang="en-US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0CDC05E-CEF4-C847-AE0A-F0B568F780B1}" type="slidenum">
              <a:rPr lang="en-US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0B464BF-A687-5D4A-8A6E-DB58468D2191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B06720-1150-2D43-A904-BF9F03C0D4F6}" type="slidenum">
              <a:rPr lang="en-US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947BD92-F559-A141-93C3-B5577BE57046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F0C6B8-8DD5-FF40-A380-463FAC19060F}" type="slidenum">
              <a:rPr lang="en-US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17ED14-6365-7245-8008-FD80095B6C9A}" type="slidenum">
              <a:rPr lang="en-US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A9A5A3B-6C01-D240-A329-71E63976CFD1}" type="slidenum">
              <a:rPr lang="en-US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3873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873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551405D-A861-B54D-B509-64D8B651A2F9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27033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033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21E3C23-6229-E447-9F16-A56FF4F17413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ACEB6EC-74A2-4A46-AB43-DAE8CAB9DBD9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C83779A-2C1F-664A-AA1E-0306B68615FA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199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9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4F526E-1133-AF4B-BBEB-79A87C2807C9}" type="slidenum">
              <a:rPr lang="en-US"/>
              <a:pPr>
                <a:defRPr/>
              </a:pPr>
              <a:t>53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29923D-F859-E24D-BFD5-20B6FC659448}" type="slidenum">
              <a:rPr lang="en-US"/>
              <a:pPr>
                <a:defRPr/>
              </a:pPr>
              <a:t>54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35D32F2-B8C9-2A4C-88F1-A2F91915FA9B}" type="slidenum">
              <a:rPr lang="en-US"/>
              <a:pPr>
                <a:defRPr/>
              </a:pPr>
              <a:t>55</a:t>
            </a:fld>
            <a:endParaRPr lang="en-US"/>
          </a:p>
        </p:txBody>
      </p:sp>
      <p:sp>
        <p:nvSpPr>
          <p:cNvPr id="149913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913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FCF90B5-BB5C-6545-8FCA-9F3FFD10CF1D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6F2387-CA4C-0D42-B113-A2696FEB2A20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1E8569-BAA9-624C-ABF1-568F2FAA8B01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E3EECB-F1A3-8042-9410-3D15EF9A2539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173363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363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 smtClean="0"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457200" y="2363788"/>
            <a:ext cx="8153400" cy="1600200"/>
            <a:chOff x="288" y="1489"/>
            <a:chExt cx="5136" cy="1008"/>
          </a:xfrm>
        </p:grpSpPr>
        <p:sp>
          <p:nvSpPr>
            <p:cNvPr id="5" name="Arc 3"/>
            <p:cNvSpPr>
              <a:spLocks/>
            </p:cNvSpPr>
            <p:nvPr/>
          </p:nvSpPr>
          <p:spPr bwMode="invGray">
            <a:xfrm>
              <a:off x="3595" y="1489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6" name="Arc 4"/>
            <p:cNvSpPr>
              <a:spLocks/>
            </p:cNvSpPr>
            <p:nvPr/>
          </p:nvSpPr>
          <p:spPr bwMode="invGray">
            <a:xfrm>
              <a:off x="3548" y="1593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Arc 5"/>
            <p:cNvSpPr>
              <a:spLocks/>
            </p:cNvSpPr>
            <p:nvPr/>
          </p:nvSpPr>
          <p:spPr bwMode="invGray">
            <a:xfrm>
              <a:off x="3521" y="1732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invGray">
            <a:xfrm>
              <a:off x="288" y="1940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6151" name="Rectangle 7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4478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733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284CE-C02F-6F4A-82AE-C858017E13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8784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A15E0-AE82-0045-9F21-294A0A1C0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322291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81000"/>
            <a:ext cx="1943100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81000"/>
            <a:ext cx="5676900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101D1-7BB2-4443-8DF8-1F9409C0F6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41685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D27FD-9D00-A64D-990F-346F54ECD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89899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517A2-96C2-3748-ACEF-67CF72BDD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818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F1A1E-8AFF-1544-899A-0012F2A9D3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146606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8C74E-3103-2A46-A315-BB43A2099D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281024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D1ED85-C4F0-0047-BC75-5C679C678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23142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DE49E-C148-5E45-A537-A5BF1D2DB7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50425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60DDD-D63D-514E-9736-8434A4DEF1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12289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704C3-A72A-A644-9520-C0D2B00B34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35901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457200" y="992188"/>
            <a:ext cx="8153400" cy="1600200"/>
            <a:chOff x="288" y="625"/>
            <a:chExt cx="5136" cy="1008"/>
          </a:xfrm>
        </p:grpSpPr>
        <p:sp>
          <p:nvSpPr>
            <p:cNvPr id="5123" name="Arc 3"/>
            <p:cNvSpPr>
              <a:spLocks/>
            </p:cNvSpPr>
            <p:nvPr/>
          </p:nvSpPr>
          <p:spPr bwMode="invGray">
            <a:xfrm>
              <a:off x="3595" y="625"/>
              <a:ext cx="1829" cy="1008"/>
            </a:xfrm>
            <a:custGeom>
              <a:avLst/>
              <a:gdLst>
                <a:gd name="G0" fmla="+- 312 0 0"/>
                <a:gd name="G1" fmla="+- 21600 0 0"/>
                <a:gd name="G2" fmla="+- 21600 0 0"/>
                <a:gd name="T0" fmla="*/ 300 w 21912"/>
                <a:gd name="T1" fmla="*/ 0 h 43200"/>
                <a:gd name="T2" fmla="*/ 0 w 21912"/>
                <a:gd name="T3" fmla="*/ 43198 h 43200"/>
                <a:gd name="T4" fmla="*/ 312 w 21912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12" h="43200" fill="none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</a:path>
                <a:path w="21912" h="43200" stroke="0" extrusionOk="0">
                  <a:moveTo>
                    <a:pt x="300" y="0"/>
                  </a:moveTo>
                  <a:cubicBezTo>
                    <a:pt x="304" y="0"/>
                    <a:pt x="308" y="-1"/>
                    <a:pt x="312" y="-1"/>
                  </a:cubicBezTo>
                  <a:cubicBezTo>
                    <a:pt x="12241" y="0"/>
                    <a:pt x="21912" y="9670"/>
                    <a:pt x="21912" y="21600"/>
                  </a:cubicBezTo>
                  <a:cubicBezTo>
                    <a:pt x="21912" y="33529"/>
                    <a:pt x="12241" y="43200"/>
                    <a:pt x="312" y="43200"/>
                  </a:cubicBezTo>
                  <a:cubicBezTo>
                    <a:pt x="207" y="43199"/>
                    <a:pt x="103" y="43199"/>
                    <a:pt x="0" y="43197"/>
                  </a:cubicBezTo>
                  <a:lnTo>
                    <a:pt x="312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6633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24" name="Arc 4"/>
            <p:cNvSpPr>
              <a:spLocks/>
            </p:cNvSpPr>
            <p:nvPr/>
          </p:nvSpPr>
          <p:spPr bwMode="invGray">
            <a:xfrm>
              <a:off x="3548" y="729"/>
              <a:ext cx="1831" cy="800"/>
            </a:xfrm>
            <a:custGeom>
              <a:avLst/>
              <a:gdLst>
                <a:gd name="G0" fmla="+- 324 0 0"/>
                <a:gd name="G1" fmla="+- 21600 0 0"/>
                <a:gd name="G2" fmla="+- 21600 0 0"/>
                <a:gd name="T0" fmla="*/ 312 w 21924"/>
                <a:gd name="T1" fmla="*/ 0 h 43200"/>
                <a:gd name="T2" fmla="*/ 0 w 21924"/>
                <a:gd name="T3" fmla="*/ 43198 h 43200"/>
                <a:gd name="T4" fmla="*/ 324 w 21924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4" h="43200" fill="none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</a:path>
                <a:path w="21924" h="43200" stroke="0" extrusionOk="0">
                  <a:moveTo>
                    <a:pt x="312" y="0"/>
                  </a:moveTo>
                  <a:cubicBezTo>
                    <a:pt x="316" y="0"/>
                    <a:pt x="320" y="-1"/>
                    <a:pt x="324" y="-1"/>
                  </a:cubicBezTo>
                  <a:cubicBezTo>
                    <a:pt x="12253" y="0"/>
                    <a:pt x="21924" y="9670"/>
                    <a:pt x="21924" y="21600"/>
                  </a:cubicBezTo>
                  <a:cubicBezTo>
                    <a:pt x="21924" y="33529"/>
                    <a:pt x="12253" y="43200"/>
                    <a:pt x="324" y="43200"/>
                  </a:cubicBezTo>
                  <a:cubicBezTo>
                    <a:pt x="215" y="43199"/>
                    <a:pt x="107" y="43199"/>
                    <a:pt x="0" y="43197"/>
                  </a:cubicBezTo>
                  <a:lnTo>
                    <a:pt x="324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8944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25" name="Arc 5"/>
            <p:cNvSpPr>
              <a:spLocks/>
            </p:cNvSpPr>
            <p:nvPr/>
          </p:nvSpPr>
          <p:spPr bwMode="invGray">
            <a:xfrm>
              <a:off x="3521" y="868"/>
              <a:ext cx="1830" cy="522"/>
            </a:xfrm>
            <a:custGeom>
              <a:avLst/>
              <a:gdLst>
                <a:gd name="G0" fmla="+- 325 0 0"/>
                <a:gd name="G1" fmla="+- 21600 0 0"/>
                <a:gd name="G2" fmla="+- 21600 0 0"/>
                <a:gd name="T0" fmla="*/ 313 w 21925"/>
                <a:gd name="T1" fmla="*/ 0 h 43200"/>
                <a:gd name="T2" fmla="*/ 0 w 21925"/>
                <a:gd name="T3" fmla="*/ 43198 h 43200"/>
                <a:gd name="T4" fmla="*/ 325 w 21925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925" h="43200" fill="none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</a:path>
                <a:path w="21925" h="43200" stroke="0" extrusionOk="0">
                  <a:moveTo>
                    <a:pt x="313" y="0"/>
                  </a:moveTo>
                  <a:cubicBezTo>
                    <a:pt x="317" y="0"/>
                    <a:pt x="321" y="-1"/>
                    <a:pt x="325" y="-1"/>
                  </a:cubicBezTo>
                  <a:cubicBezTo>
                    <a:pt x="12254" y="0"/>
                    <a:pt x="21925" y="9670"/>
                    <a:pt x="21925" y="21600"/>
                  </a:cubicBezTo>
                  <a:cubicBezTo>
                    <a:pt x="21925" y="33529"/>
                    <a:pt x="12254" y="43200"/>
                    <a:pt x="325" y="43200"/>
                  </a:cubicBezTo>
                  <a:cubicBezTo>
                    <a:pt x="216" y="43199"/>
                    <a:pt x="108" y="43199"/>
                    <a:pt x="0" y="43197"/>
                  </a:cubicBezTo>
                  <a:lnTo>
                    <a:pt x="325" y="2160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B75B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5126" name="AutoShape 6"/>
            <p:cNvSpPr>
              <a:spLocks noChangeArrowheads="1"/>
            </p:cNvSpPr>
            <p:nvPr/>
          </p:nvSpPr>
          <p:spPr bwMode="invGray">
            <a:xfrm>
              <a:off x="288" y="1076"/>
              <a:ext cx="4988" cy="104"/>
            </a:xfrm>
            <a:prstGeom prst="roundRect">
              <a:avLst>
                <a:gd name="adj" fmla="val 49995"/>
              </a:avLst>
            </a:prstGeom>
            <a:gradFill rotWithShape="0"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810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0574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9D1C51B3-9FCF-2245-B008-77FAC8C469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ransition xmlns:p14="http://schemas.microsoft.com/office/powerpoint/2010/main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4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44.xml"/><Relationship Id="rId5" Type="http://schemas.openxmlformats.org/officeDocument/2006/relationships/image" Target="../media/image38.png"/><Relationship Id="rId1" Type="http://schemas.microsoft.com/office/2007/relationships/media" Target="file://localhost/Users/bally/Movies/ClusterDecayExample.mov" TargetMode="External"/><Relationship Id="rId2" Type="http://schemas.openxmlformats.org/officeDocument/2006/relationships/video" Target="file://localhost/Users/bally/Movies/ClusterDecayExample.mov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0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41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2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5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5" name="Rectangle 3"/>
          <p:cNvSpPr>
            <a:spLocks noChangeArrowheads="1"/>
          </p:cNvSpPr>
          <p:nvPr/>
        </p:nvSpPr>
        <p:spPr bwMode="auto">
          <a:xfrm>
            <a:off x="0" y="228600"/>
            <a:ext cx="9144000" cy="6678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dirty="0">
                <a:solidFill>
                  <a:srgbClr val="FFFF66"/>
                </a:solidFill>
                <a:latin typeface="Geneva" charset="0"/>
                <a:cs typeface="+mn-cs"/>
              </a:rPr>
              <a:t> </a:t>
            </a:r>
            <a:r>
              <a:rPr lang="en-US" sz="3200" dirty="0" smtClean="0">
                <a:solidFill>
                  <a:srgbClr val="04FFE4"/>
                </a:solidFill>
                <a:latin typeface="Geneva" charset="0"/>
                <a:cs typeface="+mn-cs"/>
              </a:rPr>
              <a:t>Self</a:t>
            </a:r>
            <a:r>
              <a:rPr lang="en-US" sz="3200" dirty="0">
                <a:solidFill>
                  <a:srgbClr val="04FFE4"/>
                </a:solidFill>
                <a:latin typeface="Geneva" charset="0"/>
                <a:cs typeface="+mn-cs"/>
              </a:rPr>
              <a:t>-Regulation in Star </a:t>
            </a:r>
            <a:r>
              <a:rPr lang="en-US" sz="3200" dirty="0" smtClean="0">
                <a:solidFill>
                  <a:srgbClr val="04FFE4"/>
                </a:solidFill>
                <a:latin typeface="Geneva" charset="0"/>
                <a:cs typeface="+mn-cs"/>
              </a:rPr>
              <a:t>Formation</a:t>
            </a:r>
          </a:p>
          <a:p>
            <a:pPr algn="ctr">
              <a:defRPr/>
            </a:pPr>
            <a:r>
              <a:rPr lang="en-US" sz="3200" dirty="0" smtClean="0">
                <a:solidFill>
                  <a:srgbClr val="04FFE4"/>
                </a:solidFill>
                <a:latin typeface="Geneva" charset="0"/>
                <a:cs typeface="+mn-cs"/>
              </a:rPr>
              <a:t> </a:t>
            </a:r>
            <a:endParaRPr lang="en-US" sz="2000" dirty="0">
              <a:solidFill>
                <a:srgbClr val="04FFE4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2800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2800" dirty="0" smtClean="0">
                <a:solidFill>
                  <a:srgbClr val="FFFF66"/>
                </a:solidFill>
                <a:latin typeface="Geneva" charset="0"/>
              </a:rPr>
              <a:t>           </a:t>
            </a:r>
            <a:r>
              <a:rPr lang="en-US" dirty="0" smtClean="0">
                <a:solidFill>
                  <a:srgbClr val="FFFF66"/>
                </a:solidFill>
                <a:latin typeface="Geneva" charset="0"/>
              </a:rPr>
              <a:t>What </a:t>
            </a:r>
            <a:r>
              <a:rPr lang="en-US" dirty="0">
                <a:solidFill>
                  <a:srgbClr val="FFFF66"/>
                </a:solidFill>
                <a:latin typeface="Geneva" charset="0"/>
              </a:rPr>
              <a:t>stops </a:t>
            </a:r>
            <a:r>
              <a:rPr lang="en-US" dirty="0" smtClean="0">
                <a:solidFill>
                  <a:srgbClr val="FFFF66"/>
                </a:solidFill>
                <a:latin typeface="Geneva" charset="0"/>
              </a:rPr>
              <a:t>accretion, sets M</a:t>
            </a:r>
            <a:r>
              <a:rPr lang="en-US" baseline="-25000" dirty="0" smtClean="0">
                <a:solidFill>
                  <a:srgbClr val="FFFF66"/>
                </a:solidFill>
                <a:latin typeface="Geneva" charset="0"/>
              </a:rPr>
              <a:t>*</a:t>
            </a:r>
            <a:r>
              <a:rPr lang="en-US" dirty="0" smtClean="0">
                <a:solidFill>
                  <a:srgbClr val="FFFF66"/>
                </a:solidFill>
                <a:latin typeface="Geneva" charset="0"/>
              </a:rPr>
              <a:t>, </a:t>
            </a:r>
            <a:r>
              <a:rPr lang="en-US" dirty="0">
                <a:solidFill>
                  <a:srgbClr val="FFFF66"/>
                </a:solidFill>
                <a:latin typeface="Geneva" charset="0"/>
              </a:rPr>
              <a:t>&amp; </a:t>
            </a:r>
            <a:r>
              <a:rPr lang="en-US" dirty="0" smtClean="0">
                <a:solidFill>
                  <a:srgbClr val="FFFF66"/>
                </a:solidFill>
                <a:latin typeface="Geneva" charset="0"/>
              </a:rPr>
              <a:t>the </a:t>
            </a:r>
            <a:r>
              <a:rPr lang="en-US" dirty="0">
                <a:solidFill>
                  <a:srgbClr val="FFFF66"/>
                </a:solidFill>
                <a:latin typeface="Geneva" charset="0"/>
              </a:rPr>
              <a:t>IMF?  </a:t>
            </a:r>
            <a:endParaRPr lang="en-US" sz="2800" dirty="0">
              <a:solidFill>
                <a:srgbClr val="FFFF66"/>
              </a:solidFill>
              <a:latin typeface="Geneva" charset="0"/>
            </a:endParaRPr>
          </a:p>
          <a:p>
            <a:pPr>
              <a:defRPr/>
            </a:pPr>
            <a:r>
              <a:rPr lang="en-US" sz="1800" dirty="0">
                <a:solidFill>
                  <a:srgbClr val="FFFF66"/>
                </a:solidFill>
                <a:latin typeface="Geneva" charset="0"/>
              </a:rPr>
              <a:t>      </a:t>
            </a:r>
            <a:r>
              <a:rPr lang="en-US" sz="2000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sz="2000" dirty="0" smtClean="0">
                <a:solidFill>
                  <a:srgbClr val="FFFF66"/>
                </a:solidFill>
                <a:latin typeface="Geneva" charset="0"/>
              </a:rPr>
              <a:t>                   </a:t>
            </a:r>
            <a:r>
              <a:rPr lang="en-US" dirty="0" smtClean="0">
                <a:solidFill>
                  <a:srgbClr val="04FFE4"/>
                </a:solidFill>
                <a:latin typeface="Geneva" charset="0"/>
              </a:rPr>
              <a:t>Feedback  </a:t>
            </a:r>
            <a:r>
              <a:rPr lang="en-US" dirty="0">
                <a:solidFill>
                  <a:srgbClr val="04FFE4"/>
                </a:solidFill>
                <a:latin typeface="Geneva" charset="0"/>
              </a:rPr>
              <a:t>+   N-body </a:t>
            </a:r>
            <a:r>
              <a:rPr lang="en-US" dirty="0" smtClean="0">
                <a:solidFill>
                  <a:srgbClr val="04FFE4"/>
                </a:solidFill>
                <a:latin typeface="Geneva" charset="0"/>
              </a:rPr>
              <a:t>dynamics ? </a:t>
            </a:r>
            <a:endParaRPr lang="en-US" sz="2000" dirty="0">
              <a:solidFill>
                <a:srgbClr val="04FFE4"/>
              </a:solidFill>
              <a:latin typeface="Geneva" charset="0"/>
            </a:endParaRPr>
          </a:p>
          <a:p>
            <a:pPr>
              <a:defRPr/>
            </a:pPr>
            <a:endParaRPr lang="en-US" sz="2000" dirty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dirty="0">
                <a:solidFill>
                  <a:srgbClr val="FFFF66"/>
                </a:solidFill>
                <a:latin typeface="Geneva" charset="0"/>
                <a:cs typeface="+mn-cs"/>
              </a:rPr>
              <a:t> The </a:t>
            </a:r>
            <a:r>
              <a:rPr lang="ja-JP" altLang="en-US" dirty="0">
                <a:solidFill>
                  <a:srgbClr val="FFFF66"/>
                </a:solidFill>
                <a:latin typeface="Geneva" charset="0"/>
                <a:cs typeface="+mn-cs"/>
              </a:rPr>
              <a:t>“</a:t>
            </a:r>
            <a:r>
              <a:rPr lang="en-US" dirty="0">
                <a:solidFill>
                  <a:srgbClr val="FFFF66"/>
                </a:solidFill>
                <a:latin typeface="Geneva" charset="0"/>
                <a:cs typeface="+mn-cs"/>
              </a:rPr>
              <a:t>Feedback Ladder</a:t>
            </a:r>
            <a:r>
              <a:rPr lang="ja-JP" altLang="en-US" dirty="0">
                <a:solidFill>
                  <a:srgbClr val="FFFF66"/>
                </a:solidFill>
                <a:latin typeface="Geneva" charset="0"/>
                <a:cs typeface="+mn-cs"/>
              </a:rPr>
              <a:t>”</a:t>
            </a:r>
            <a:r>
              <a:rPr lang="en-US" dirty="0">
                <a:solidFill>
                  <a:srgbClr val="FFFF66"/>
                </a:solidFill>
                <a:latin typeface="Geneva" charset="0"/>
                <a:cs typeface="+mn-cs"/>
              </a:rPr>
              <a:t>  </a:t>
            </a:r>
            <a:endParaRPr lang="en-US" sz="2800" dirty="0">
              <a:solidFill>
                <a:srgbClr val="FFFF66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dirty="0">
                <a:solidFill>
                  <a:srgbClr val="FFFF66"/>
                </a:solidFill>
                <a:latin typeface="Geneva" charset="0"/>
                <a:cs typeface="+mn-cs"/>
              </a:rPr>
              <a:t>     </a:t>
            </a:r>
            <a:r>
              <a:rPr lang="en-US" sz="2000" dirty="0">
                <a:solidFill>
                  <a:srgbClr val="FF6600"/>
                </a:solidFill>
                <a:latin typeface="Geneva" charset="0"/>
                <a:cs typeface="+mn-cs"/>
              </a:rPr>
              <a:t>Progression of ever stronger feedback impacts </a:t>
            </a:r>
            <a:endParaRPr lang="en-US" dirty="0">
              <a:solidFill>
                <a:srgbClr val="FF6600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dirty="0">
                <a:solidFill>
                  <a:srgbClr val="FFFF66"/>
                </a:solidFill>
                <a:latin typeface="Geneva" charset="0"/>
                <a:cs typeface="+mn-cs"/>
              </a:rPr>
              <a:t>         </a:t>
            </a:r>
            <a:r>
              <a:rPr lang="en-US" sz="1800" dirty="0">
                <a:solidFill>
                  <a:schemeClr val="accent1"/>
                </a:solidFill>
                <a:latin typeface="Geneva" charset="0"/>
                <a:cs typeface="+mn-cs"/>
              </a:rPr>
              <a:t>    </a:t>
            </a:r>
            <a:r>
              <a:rPr lang="en-US" sz="2000" dirty="0">
                <a:solidFill>
                  <a:srgbClr val="FF0000"/>
                </a:solidFill>
                <a:latin typeface="Geneva" charset="0"/>
                <a:cs typeface="+mn-cs"/>
              </a:rPr>
              <a:t> </a:t>
            </a:r>
            <a:r>
              <a:rPr lang="en-US" sz="2000" dirty="0">
                <a:solidFill>
                  <a:srgbClr val="04FFE4"/>
                </a:solidFill>
                <a:latin typeface="Geneva" charset="0"/>
                <a:cs typeface="+mn-cs"/>
              </a:rPr>
              <a:t>Protostar Outflows =</a:t>
            </a:r>
            <a:r>
              <a:rPr lang="en-US" sz="1800" dirty="0">
                <a:solidFill>
                  <a:srgbClr val="04FFE4"/>
                </a:solidFill>
                <a:latin typeface="Geneva" charset="0"/>
                <a:cs typeface="+mn-cs"/>
              </a:rPr>
              <a:t>&gt;   </a:t>
            </a:r>
            <a:r>
              <a:rPr lang="en-US" sz="1800" dirty="0" smtClean="0">
                <a:solidFill>
                  <a:srgbClr val="04FFE4"/>
                </a:solidFill>
                <a:latin typeface="Geneva" charset="0"/>
                <a:cs typeface="+mn-cs"/>
              </a:rPr>
              <a:t> </a:t>
            </a:r>
            <a:r>
              <a:rPr lang="en-US" sz="1800" dirty="0" smtClean="0">
                <a:solidFill>
                  <a:srgbClr val="FF0000"/>
                </a:solidFill>
                <a:latin typeface="Geneva" charset="0"/>
                <a:cs typeface="+mn-cs"/>
              </a:rPr>
              <a:t>local</a:t>
            </a:r>
            <a:r>
              <a:rPr lang="en-US" sz="1800" dirty="0">
                <a:solidFill>
                  <a:srgbClr val="FF0000"/>
                </a:solidFill>
                <a:latin typeface="Geneva" charset="0"/>
                <a:cs typeface="+mn-cs"/>
              </a:rPr>
              <a:t>, </a:t>
            </a:r>
            <a:r>
              <a:rPr lang="en-US" sz="1800" dirty="0" smtClean="0">
                <a:solidFill>
                  <a:srgbClr val="FF0000"/>
                </a:solidFill>
                <a:latin typeface="Geneva" charset="0"/>
                <a:cs typeface="+mn-cs"/>
              </a:rPr>
              <a:t>all M</a:t>
            </a:r>
            <a:r>
              <a:rPr lang="en-US" sz="1800" baseline="-25000" dirty="0" smtClean="0">
                <a:solidFill>
                  <a:srgbClr val="FF0000"/>
                </a:solidFill>
                <a:latin typeface="Geneva" charset="0"/>
                <a:cs typeface="+mn-cs"/>
              </a:rPr>
              <a:t>*</a:t>
            </a:r>
            <a:r>
              <a:rPr lang="en-US" sz="1800" dirty="0" smtClean="0">
                <a:solidFill>
                  <a:srgbClr val="FF0000"/>
                </a:solidFill>
                <a:latin typeface="Geneva" charset="0"/>
                <a:cs typeface="+mn-cs"/>
              </a:rPr>
              <a:t>, couples directly to cloud</a:t>
            </a:r>
            <a:r>
              <a:rPr lang="en-US" sz="1800" baseline="-25000" dirty="0" smtClean="0">
                <a:solidFill>
                  <a:srgbClr val="FF0000"/>
                </a:solidFill>
                <a:latin typeface="Geneva" charset="0"/>
                <a:cs typeface="+mn-cs"/>
              </a:rPr>
              <a:t> </a:t>
            </a:r>
            <a:endParaRPr lang="en-US" sz="1800" baseline="-25000" dirty="0">
              <a:solidFill>
                <a:srgbClr val="FF0000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2000" dirty="0">
                <a:solidFill>
                  <a:srgbClr val="04FFE4"/>
                </a:solidFill>
                <a:latin typeface="Geneva" charset="0"/>
                <a:cs typeface="+mn-cs"/>
              </a:rPr>
              <a:t>                    FUV/heating =&gt; </a:t>
            </a:r>
          </a:p>
          <a:p>
            <a:pPr>
              <a:defRPr/>
            </a:pPr>
            <a:r>
              <a:rPr lang="en-US" sz="2000" dirty="0">
                <a:solidFill>
                  <a:srgbClr val="04FFE4"/>
                </a:solidFill>
                <a:latin typeface="Geneva" charset="0"/>
                <a:cs typeface="+mn-cs"/>
              </a:rPr>
              <a:t>                        EUV/ionization =&gt; </a:t>
            </a:r>
          </a:p>
          <a:p>
            <a:pPr>
              <a:defRPr/>
            </a:pPr>
            <a:r>
              <a:rPr lang="en-US" sz="2000" dirty="0">
                <a:solidFill>
                  <a:srgbClr val="04FFE4"/>
                </a:solidFill>
                <a:latin typeface="Geneva" charset="0"/>
                <a:cs typeface="+mn-cs"/>
              </a:rPr>
              <a:t>                            Stellar  winds =&gt;</a:t>
            </a:r>
          </a:p>
          <a:p>
            <a:pPr>
              <a:defRPr/>
            </a:pPr>
            <a:r>
              <a:rPr lang="en-US" sz="2000" dirty="0">
                <a:solidFill>
                  <a:srgbClr val="04FFE4"/>
                </a:solidFill>
                <a:latin typeface="Geneva" charset="0"/>
                <a:cs typeface="+mn-cs"/>
              </a:rPr>
              <a:t>                               Radiation pressure =&gt;</a:t>
            </a:r>
          </a:p>
          <a:p>
            <a:pPr>
              <a:defRPr/>
            </a:pPr>
            <a:r>
              <a:rPr lang="en-US" sz="2000" dirty="0">
                <a:solidFill>
                  <a:srgbClr val="04FFE4"/>
                </a:solidFill>
                <a:latin typeface="Geneva" charset="0"/>
                <a:cs typeface="+mn-cs"/>
              </a:rPr>
              <a:t>                                 M.S. dynamic interactions / mergers =&gt;</a:t>
            </a:r>
          </a:p>
          <a:p>
            <a:pPr>
              <a:defRPr/>
            </a:pPr>
            <a:r>
              <a:rPr lang="en-US" sz="2000" dirty="0">
                <a:solidFill>
                  <a:srgbClr val="04FFE4"/>
                </a:solidFill>
                <a:latin typeface="Geneva" charset="0"/>
                <a:cs typeface="+mn-cs"/>
              </a:rPr>
              <a:t>                                    Post-M.S. outflows =&gt; </a:t>
            </a:r>
          </a:p>
          <a:p>
            <a:pPr>
              <a:defRPr/>
            </a:pPr>
            <a:r>
              <a:rPr lang="en-US" sz="2000" dirty="0">
                <a:solidFill>
                  <a:srgbClr val="04FFE4"/>
                </a:solidFill>
                <a:latin typeface="Geneva" charset="0"/>
                <a:cs typeface="+mn-cs"/>
              </a:rPr>
              <a:t>                                       </a:t>
            </a:r>
            <a:r>
              <a:rPr lang="en-US" sz="2000" dirty="0" smtClean="0">
                <a:solidFill>
                  <a:srgbClr val="04FFE4"/>
                </a:solidFill>
                <a:latin typeface="Geneva" charset="0"/>
                <a:cs typeface="+mn-cs"/>
              </a:rPr>
              <a:t>SNe =&gt;                        </a:t>
            </a:r>
            <a:r>
              <a:rPr lang="en-US" sz="1800" dirty="0" smtClean="0">
                <a:solidFill>
                  <a:srgbClr val="FF0000"/>
                </a:solidFill>
                <a:latin typeface="Geneva" charset="0"/>
                <a:cs typeface="+mn-cs"/>
              </a:rPr>
              <a:t>global</a:t>
            </a:r>
            <a:r>
              <a:rPr lang="en-US" sz="1800" dirty="0">
                <a:solidFill>
                  <a:srgbClr val="FF0000"/>
                </a:solidFill>
                <a:latin typeface="Geneva" charset="0"/>
              </a:rPr>
              <a:t>, high M</a:t>
            </a:r>
            <a:r>
              <a:rPr lang="en-US" sz="1800" baseline="-25000" dirty="0" smtClean="0">
                <a:solidFill>
                  <a:srgbClr val="FF0000"/>
                </a:solidFill>
                <a:latin typeface="Geneva" charset="0"/>
              </a:rPr>
              <a:t>*</a:t>
            </a:r>
            <a:r>
              <a:rPr lang="en-US" sz="1800" dirty="0" smtClean="0">
                <a:solidFill>
                  <a:srgbClr val="FF0000"/>
                </a:solidFill>
                <a:latin typeface="Geneva" charset="0"/>
              </a:rPr>
              <a:t> ;    P, E</a:t>
            </a:r>
            <a:endParaRPr lang="en-US" sz="1800" baseline="-25000" dirty="0">
              <a:solidFill>
                <a:srgbClr val="FF0000"/>
              </a:solidFill>
              <a:latin typeface="Geneva" charset="0"/>
            </a:endParaRPr>
          </a:p>
          <a:p>
            <a:pPr>
              <a:defRPr/>
            </a:pPr>
            <a:r>
              <a:rPr lang="en-US" sz="1800" dirty="0" smtClean="0">
                <a:solidFill>
                  <a:srgbClr val="FF0000"/>
                </a:solidFill>
                <a:latin typeface="Geneva" charset="0"/>
                <a:cs typeface="+mn-cs"/>
              </a:rPr>
              <a:t>                                               </a:t>
            </a:r>
            <a:r>
              <a:rPr lang="en-US" sz="2000" dirty="0" smtClean="0">
                <a:solidFill>
                  <a:srgbClr val="04FFE4"/>
                </a:solidFill>
                <a:latin typeface="Geneva" charset="0"/>
                <a:cs typeface="+mn-cs"/>
              </a:rPr>
              <a:t>Black holes               </a:t>
            </a:r>
            <a:r>
              <a:rPr lang="en-US" sz="1800" dirty="0" smtClean="0">
                <a:solidFill>
                  <a:srgbClr val="FF3300"/>
                </a:solidFill>
                <a:latin typeface="Geneva" charset="0"/>
                <a:cs typeface="+mn-cs"/>
              </a:rPr>
              <a:t>vented away from SFRs.</a:t>
            </a:r>
            <a:r>
              <a:rPr lang="en-US" sz="2000" dirty="0" smtClean="0">
                <a:solidFill>
                  <a:srgbClr val="04FFE4"/>
                </a:solidFill>
                <a:latin typeface="Geneva" charset="0"/>
                <a:cs typeface="+mn-cs"/>
              </a:rPr>
              <a:t> </a:t>
            </a:r>
            <a:endParaRPr lang="en-US" sz="1800" dirty="0">
              <a:solidFill>
                <a:srgbClr val="04FFE4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dirty="0" smtClean="0">
                <a:solidFill>
                  <a:srgbClr val="FFFF66"/>
                </a:solidFill>
                <a:latin typeface="Geneva" charset="0"/>
                <a:cs typeface="+mn-cs"/>
              </a:rPr>
              <a:t>  Feedback </a:t>
            </a:r>
            <a:r>
              <a:rPr lang="en-US" dirty="0">
                <a:solidFill>
                  <a:srgbClr val="FFFF66"/>
                </a:solidFill>
                <a:latin typeface="Geneva" charset="0"/>
                <a:cs typeface="+mn-cs"/>
              </a:rPr>
              <a:t>failure</a:t>
            </a:r>
            <a:r>
              <a:rPr lang="en-US" sz="2000" dirty="0">
                <a:solidFill>
                  <a:srgbClr val="FFFF66"/>
                </a:solidFill>
                <a:latin typeface="Geneva" charset="0"/>
                <a:cs typeface="+mn-cs"/>
              </a:rPr>
              <a:t>  </a:t>
            </a:r>
            <a:r>
              <a:rPr lang="en-US" dirty="0">
                <a:solidFill>
                  <a:srgbClr val="FFFF66"/>
                </a:solidFill>
                <a:latin typeface="Geneva" charset="0"/>
                <a:cs typeface="+mn-cs"/>
              </a:rPr>
              <a:t>=&gt; High </a:t>
            </a:r>
            <a:r>
              <a:rPr lang="en-US" dirty="0" smtClean="0">
                <a:solidFill>
                  <a:srgbClr val="FFFF66"/>
                </a:solidFill>
                <a:latin typeface="Geneva" charset="0"/>
                <a:cs typeface="+mn-cs"/>
              </a:rPr>
              <a:t>SFE,  </a:t>
            </a:r>
            <a:r>
              <a:rPr lang="en-US" dirty="0">
                <a:solidFill>
                  <a:srgbClr val="FFFF66"/>
                </a:solidFill>
                <a:latin typeface="Geneva" charset="0"/>
                <a:cs typeface="+mn-cs"/>
              </a:rPr>
              <a:t>bound clusters?</a:t>
            </a:r>
          </a:p>
          <a:p>
            <a:pPr>
              <a:defRPr/>
            </a:pPr>
            <a:r>
              <a:rPr lang="en-US" dirty="0">
                <a:solidFill>
                  <a:srgbClr val="FFFF66"/>
                </a:solidFill>
                <a:latin typeface="Geneva" charset="0"/>
                <a:cs typeface="+mn-cs"/>
              </a:rPr>
              <a:t> </a:t>
            </a:r>
            <a:endParaRPr lang="en-US" sz="1800" baseline="-25000" dirty="0">
              <a:solidFill>
                <a:srgbClr val="FFFF66"/>
              </a:solidFill>
              <a:latin typeface="Geneva" charset="0"/>
              <a:cs typeface="+mn-cs"/>
            </a:endParaRPr>
          </a:p>
        </p:txBody>
      </p:sp>
      <p:cxnSp>
        <p:nvCxnSpPr>
          <p:cNvPr id="3" name="Straight Arrow Connector 2"/>
          <p:cNvCxnSpPr/>
          <p:nvPr/>
        </p:nvCxnSpPr>
        <p:spPr bwMode="auto">
          <a:xfrm>
            <a:off x="8229600" y="3657600"/>
            <a:ext cx="0" cy="1447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3558139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ChangeArrowheads="1"/>
          </p:cNvSpPr>
          <p:nvPr/>
        </p:nvSpPr>
        <p:spPr bwMode="auto">
          <a:xfrm>
            <a:off x="152400" y="152400"/>
            <a:ext cx="9067800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000000"/>
                </a:solidFill>
                <a:latin typeface="Geneva" charset="0"/>
              </a:rPr>
              <a:t>How</a:t>
            </a:r>
            <a:r>
              <a:rPr lang="en-US" dirty="0" smtClean="0">
                <a:solidFill>
                  <a:srgbClr val="000000"/>
                </a:solidFill>
                <a:latin typeface="Geneva" charset="0"/>
              </a:rPr>
              <a:t>?</a:t>
            </a:r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</a:t>
            </a:r>
          </a:p>
        </p:txBody>
      </p:sp>
      <p:pic>
        <p:nvPicPr>
          <p:cNvPr id="20482" name="Picture 1" descr="12CO_8_7_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00" y="0"/>
            <a:ext cx="47593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2400" y="609600"/>
            <a:ext cx="3581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FF66"/>
                </a:solidFill>
                <a:latin typeface="Geneva" charset="0"/>
              </a:rPr>
              <a:t>CO 1-0</a:t>
            </a:r>
          </a:p>
          <a:p>
            <a:endParaRPr lang="en-US" dirty="0">
              <a:solidFill>
                <a:srgbClr val="FFFF66"/>
              </a:solidFill>
              <a:latin typeface="Geneva" charset="0"/>
            </a:endParaRPr>
          </a:p>
          <a:p>
            <a:r>
              <a:rPr lang="en-US" sz="2000" dirty="0" smtClean="0">
                <a:solidFill>
                  <a:srgbClr val="FFFF66"/>
                </a:solidFill>
                <a:latin typeface="Geneva" charset="0"/>
              </a:rPr>
              <a:t>V = </a:t>
            </a:r>
            <a:r>
              <a:rPr lang="en-US" sz="2000" dirty="0" smtClean="0">
                <a:solidFill>
                  <a:srgbClr val="FF3300"/>
                </a:solidFill>
                <a:latin typeface="Geneva" charset="0"/>
              </a:rPr>
              <a:t>0-4  </a:t>
            </a:r>
            <a:r>
              <a:rPr lang="en-US" sz="2000" dirty="0" smtClean="0">
                <a:solidFill>
                  <a:srgbClr val="33CCFF"/>
                </a:solidFill>
                <a:latin typeface="Geneva" charset="0"/>
              </a:rPr>
              <a:t>12-16 </a:t>
            </a:r>
            <a:r>
              <a:rPr lang="en-US" sz="2000" dirty="0" smtClean="0">
                <a:solidFill>
                  <a:srgbClr val="FFFF66"/>
                </a:solidFill>
                <a:latin typeface="Geneva" charset="0"/>
              </a:rPr>
              <a:t>km/s</a:t>
            </a:r>
          </a:p>
          <a:p>
            <a:endParaRPr lang="en-US" sz="2000" dirty="0">
              <a:solidFill>
                <a:srgbClr val="FFFF66"/>
              </a:solidFill>
              <a:latin typeface="Geneva" charset="0"/>
            </a:endParaRPr>
          </a:p>
          <a:p>
            <a:r>
              <a:rPr lang="en-US" sz="2000" dirty="0" smtClean="0">
                <a:solidFill>
                  <a:srgbClr val="FFFF66"/>
                </a:solidFill>
                <a:latin typeface="Geneva" charset="0"/>
              </a:rPr>
              <a:t>Kong </a:t>
            </a:r>
            <a:r>
              <a:rPr lang="en-US" sz="2000" dirty="0">
                <a:solidFill>
                  <a:srgbClr val="FFFF66"/>
                </a:solidFill>
                <a:latin typeface="Geneva" charset="0"/>
              </a:rPr>
              <a:t>S. et al</a:t>
            </a:r>
            <a:r>
              <a:rPr lang="en-US" sz="2000" dirty="0" smtClean="0">
                <a:solidFill>
                  <a:srgbClr val="FFFF66"/>
                </a:solidFill>
                <a:latin typeface="Geneva" charset="0"/>
              </a:rPr>
              <a:t>.2018 </a:t>
            </a:r>
            <a:endParaRPr lang="en-US" sz="2000" dirty="0">
              <a:solidFill>
                <a:srgbClr val="FFFF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09344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ion_BNKL_Sii_Feii_H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" y="0"/>
            <a:ext cx="81805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77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NKLcolorcr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0"/>
            <a:ext cx="48394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2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1" descr="OMC1_explosion_ALMA_Gemin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786938" cy="820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228600" y="457200"/>
            <a:ext cx="33792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4FFE4"/>
                </a:solidFill>
                <a:latin typeface="Geneva" charset="0"/>
              </a:rPr>
              <a:t>Orion Nebula &amp; OMC1</a:t>
            </a:r>
          </a:p>
          <a:p>
            <a:r>
              <a:rPr lang="en-US" dirty="0" smtClean="0">
                <a:solidFill>
                  <a:srgbClr val="04FFE4"/>
                </a:solidFill>
                <a:latin typeface="Geneva" charset="0"/>
              </a:rPr>
              <a:t>BN/KL outflow</a:t>
            </a:r>
          </a:p>
          <a:p>
            <a:r>
              <a:rPr lang="en-US" dirty="0" smtClean="0">
                <a:latin typeface="Geneva" charset="0"/>
              </a:rPr>
              <a:t>K</a:t>
            </a:r>
            <a:r>
              <a:rPr lang="en-US" baseline="-25000" dirty="0" smtClean="0">
                <a:latin typeface="Geneva" charset="0"/>
              </a:rPr>
              <a:t>s</a:t>
            </a:r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 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H</a:t>
            </a:r>
            <a:r>
              <a:rPr lang="en-US" baseline="-25000" dirty="0">
                <a:solidFill>
                  <a:srgbClr val="FF6600"/>
                </a:solidFill>
                <a:latin typeface="Geneva" charset="0"/>
              </a:rPr>
              <a:t>2</a:t>
            </a:r>
            <a:r>
              <a:rPr lang="en-US" dirty="0">
                <a:solidFill>
                  <a:srgbClr val="8BFFE7"/>
                </a:solidFill>
                <a:latin typeface="Geneva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Geneva" charset="0"/>
              </a:rPr>
              <a:t>CO 2-1</a:t>
            </a:r>
          </a:p>
        </p:txBody>
      </p:sp>
    </p:spTree>
    <p:extLst>
      <p:ext uri="{BB962C8B-B14F-4D97-AF65-F5344CB8AC3E}">
        <p14:creationId xmlns:p14="http://schemas.microsoft.com/office/powerpoint/2010/main" val="404083249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2" descr="Trapezium_GEMS_mosaic_redblueorange_normed_small_contrast_br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550" y="-79375"/>
            <a:ext cx="5454650" cy="701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3779" name="Rectangle 3"/>
          <p:cNvSpPr>
            <a:spLocks noChangeArrowheads="1"/>
          </p:cNvSpPr>
          <p:nvPr/>
        </p:nvSpPr>
        <p:spPr bwMode="auto">
          <a:xfrm>
            <a:off x="152400" y="228600"/>
            <a:ext cx="3108543" cy="6740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3300"/>
                </a:solidFill>
                <a:miter lim="800000"/>
                <a:headEnd type="none" w="sm" len="sm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33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The Orion Explosion</a:t>
            </a:r>
          </a:p>
          <a:p>
            <a:pPr>
              <a:defRPr/>
            </a:pPr>
            <a:endParaRPr lang="en-US" dirty="0">
              <a:solidFill>
                <a:srgbClr val="33CC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1800" dirty="0" smtClean="0">
                <a:solidFill>
                  <a:schemeClr val="tx2"/>
                </a:solidFill>
                <a:latin typeface="Geneva" charset="0"/>
                <a:cs typeface="+mn-cs"/>
              </a:rPr>
              <a:t>Near-infrared (2 </a:t>
            </a:r>
            <a:r>
              <a:rPr lang="en-US" dirty="0" smtClean="0">
                <a:solidFill>
                  <a:schemeClr val="tx2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 smtClean="0">
                <a:solidFill>
                  <a:schemeClr val="tx2"/>
                </a:solidFill>
                <a:latin typeface="Geneva" charset="0"/>
                <a:cs typeface="+mn-cs"/>
              </a:rPr>
              <a:t>m)</a:t>
            </a:r>
          </a:p>
          <a:p>
            <a:pPr>
              <a:defRPr/>
            </a:pPr>
            <a:endParaRPr lang="en-US" sz="1800" dirty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1800" dirty="0" smtClean="0">
                <a:solidFill>
                  <a:schemeClr val="tx2"/>
                </a:solidFill>
                <a:latin typeface="Geneva" charset="0"/>
                <a:cs typeface="+mn-cs"/>
              </a:rPr>
              <a:t>Gemini-S</a:t>
            </a:r>
          </a:p>
          <a:p>
            <a:pPr>
              <a:defRPr/>
            </a:pPr>
            <a:r>
              <a:rPr lang="en-US" sz="1800" dirty="0" smtClean="0">
                <a:solidFill>
                  <a:schemeClr val="tx2"/>
                </a:solidFill>
                <a:latin typeface="Geneva" charset="0"/>
                <a:cs typeface="+mn-cs"/>
              </a:rPr>
              <a:t>GSAOI + GEMS</a:t>
            </a:r>
          </a:p>
          <a:p>
            <a:pPr>
              <a:defRPr/>
            </a:pPr>
            <a:endParaRPr lang="en-US" sz="1800" dirty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 smtClean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 smtClean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 smtClean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 smtClean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 smtClean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 smtClean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endParaRPr lang="en-US" sz="1800" dirty="0" smtClean="0">
              <a:solidFill>
                <a:schemeClr val="tx2"/>
              </a:solidFill>
              <a:latin typeface="Geneva" charset="0"/>
              <a:cs typeface="+mn-cs"/>
            </a:endParaRPr>
          </a:p>
          <a:p>
            <a:pPr>
              <a:defRPr/>
            </a:pPr>
            <a:r>
              <a:rPr lang="en-US" sz="1800" dirty="0" smtClean="0">
                <a:solidFill>
                  <a:schemeClr val="tx2"/>
                </a:solidFill>
                <a:latin typeface="Geneva" charset="0"/>
                <a:cs typeface="+mn-cs"/>
              </a:rPr>
              <a:t>(Bally et al. 2015) </a:t>
            </a:r>
          </a:p>
          <a:p>
            <a:pPr>
              <a:defRPr/>
            </a:pPr>
            <a:endParaRPr lang="en-US" sz="1800" dirty="0">
              <a:solidFill>
                <a:schemeClr val="tx2"/>
              </a:solidFill>
              <a:latin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483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8722" name="Picture 2" descr="OrionBNKL_GEMS_mosaic_redblueorange_normed_small_contrast_brigh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54000"/>
            <a:ext cx="11468100" cy="198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85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718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718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1" descr="OMC1_NW_H2_1999_Subaru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5" y="0"/>
            <a:ext cx="7635875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33867" y="126368"/>
            <a:ext cx="1005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Geneva" charset="0"/>
              </a:rPr>
              <a:t>1999 </a:t>
            </a:r>
            <a:endParaRPr lang="en-US" dirty="0" smtClean="0">
              <a:solidFill>
                <a:srgbClr val="FF0000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34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09" name="Picture 1" descr="OMC1_NW_H2_2013_GEM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-19050"/>
            <a:ext cx="7620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5400" y="135467"/>
            <a:ext cx="10052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Geneva" charset="0"/>
              </a:rPr>
              <a:t>2013 </a:t>
            </a:r>
            <a:endParaRPr lang="en-US" dirty="0" smtClean="0">
              <a:solidFill>
                <a:srgbClr val="FF0000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05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" descr="Source_X_1999_H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" t="32593" r="1984" b="32593"/>
          <a:stretch>
            <a:fillRect/>
          </a:stretch>
        </p:blipFill>
        <p:spPr bwMode="auto">
          <a:xfrm>
            <a:off x="-14288" y="0"/>
            <a:ext cx="9183688" cy="430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2274888" y="4419600"/>
            <a:ext cx="670718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2FFF0"/>
                </a:solidFill>
                <a:latin typeface="Geneva" charset="0"/>
              </a:rPr>
              <a:t>Lonsdale “source x”  </a:t>
            </a:r>
          </a:p>
          <a:p>
            <a:r>
              <a:rPr lang="en-US">
                <a:solidFill>
                  <a:srgbClr val="02FFF0"/>
                </a:solidFill>
                <a:latin typeface="Geneva" charset="0"/>
              </a:rPr>
              <a:t>    V = 55 km/s    (Luhman et al. 2017)</a:t>
            </a:r>
          </a:p>
          <a:p>
            <a:endParaRPr lang="en-US">
              <a:solidFill>
                <a:srgbClr val="02FFF0"/>
              </a:solidFill>
              <a:latin typeface="Geneva" charset="0"/>
            </a:endParaRPr>
          </a:p>
          <a:p>
            <a:r>
              <a:rPr lang="en-US">
                <a:solidFill>
                  <a:srgbClr val="FF0000"/>
                </a:solidFill>
                <a:latin typeface="Geneva" charset="0"/>
              </a:rPr>
              <a:t>1999 Subaru 2.12 </a:t>
            </a:r>
            <a:r>
              <a:rPr lang="en-US" sz="2800">
                <a:solidFill>
                  <a:srgbClr val="FF0000"/>
                </a:solidFill>
                <a:latin typeface="Symbol" charset="0"/>
                <a:cs typeface="Symbol" charset="0"/>
              </a:rPr>
              <a:t>m</a:t>
            </a:r>
            <a:r>
              <a:rPr lang="en-US">
                <a:solidFill>
                  <a:srgbClr val="FF0000"/>
                </a:solidFill>
                <a:latin typeface="Geneva" charset="0"/>
              </a:rPr>
              <a:t>m H</a:t>
            </a:r>
            <a:r>
              <a:rPr lang="en-US" baseline="-25000">
                <a:solidFill>
                  <a:srgbClr val="FF0000"/>
                </a:solidFill>
                <a:latin typeface="Geneva" charset="0"/>
              </a:rPr>
              <a:t>2</a:t>
            </a:r>
            <a:r>
              <a:rPr lang="en-US">
                <a:solidFill>
                  <a:srgbClr val="FF0000"/>
                </a:solidFill>
                <a:latin typeface="Geneva" charset="0"/>
              </a:rPr>
              <a:t>  Kaifu et al. 2000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 flipV="1">
            <a:off x="4114800" y="3479800"/>
            <a:ext cx="152400" cy="914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3FC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7543800" y="457200"/>
            <a:ext cx="5334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3FC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6845300" y="2476500"/>
            <a:ext cx="5334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3FC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8153400" y="381000"/>
            <a:ext cx="598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2FFF0"/>
                </a:solidFill>
                <a:latin typeface="Geneva" charset="0"/>
              </a:rPr>
              <a:t>BN</a:t>
            </a:r>
            <a:endParaRPr lang="en-US"/>
          </a:p>
        </p:txBody>
      </p:sp>
      <p:sp>
        <p:nvSpPr>
          <p:cNvPr id="32775" name="Rectangle 9"/>
          <p:cNvSpPr>
            <a:spLocks noChangeArrowheads="1"/>
          </p:cNvSpPr>
          <p:nvPr/>
        </p:nvSpPr>
        <p:spPr bwMode="auto">
          <a:xfrm>
            <a:off x="7543800" y="2362200"/>
            <a:ext cx="363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2FFF0"/>
                </a:solidFill>
                <a:latin typeface="Geneva" charset="0"/>
              </a:rPr>
              <a:t>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4827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3" descr="Source_X_2013_H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t="32777" r="1982" b="32407"/>
          <a:stretch>
            <a:fillRect/>
          </a:stretch>
        </p:blipFill>
        <p:spPr bwMode="auto">
          <a:xfrm>
            <a:off x="4763" y="30163"/>
            <a:ext cx="9177337" cy="431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2274888" y="4419600"/>
            <a:ext cx="6897687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2FFF0"/>
                </a:solidFill>
                <a:latin typeface="Geneva" charset="0"/>
              </a:rPr>
              <a:t>Lonsdale “source x”  </a:t>
            </a:r>
          </a:p>
          <a:p>
            <a:r>
              <a:rPr lang="en-US">
                <a:solidFill>
                  <a:srgbClr val="02FFF0"/>
                </a:solidFill>
                <a:latin typeface="Geneva" charset="0"/>
              </a:rPr>
              <a:t>    V = 55 km/s    (Luhman et al. 2017)</a:t>
            </a:r>
          </a:p>
          <a:p>
            <a:endParaRPr lang="en-US">
              <a:solidFill>
                <a:srgbClr val="02FFF0"/>
              </a:solidFill>
              <a:latin typeface="Geneva" charset="0"/>
            </a:endParaRPr>
          </a:p>
          <a:p>
            <a:r>
              <a:rPr lang="en-US">
                <a:solidFill>
                  <a:srgbClr val="FF0000"/>
                </a:solidFill>
                <a:latin typeface="Geneva" charset="0"/>
              </a:rPr>
              <a:t>2013 Gemini S 2.12 </a:t>
            </a:r>
            <a:r>
              <a:rPr lang="en-US" sz="2800">
                <a:solidFill>
                  <a:srgbClr val="FF0000"/>
                </a:solidFill>
                <a:latin typeface="Symbol" charset="0"/>
                <a:cs typeface="Symbol" charset="0"/>
              </a:rPr>
              <a:t>m</a:t>
            </a:r>
            <a:r>
              <a:rPr lang="en-US">
                <a:solidFill>
                  <a:srgbClr val="FF0000"/>
                </a:solidFill>
                <a:latin typeface="Geneva" charset="0"/>
              </a:rPr>
              <a:t>m H</a:t>
            </a:r>
            <a:r>
              <a:rPr lang="en-US" baseline="-25000">
                <a:solidFill>
                  <a:srgbClr val="FF0000"/>
                </a:solidFill>
                <a:latin typeface="Geneva" charset="0"/>
              </a:rPr>
              <a:t>2</a:t>
            </a:r>
            <a:r>
              <a:rPr lang="en-US">
                <a:solidFill>
                  <a:srgbClr val="FF0000"/>
                </a:solidFill>
                <a:latin typeface="Geneva" charset="0"/>
              </a:rPr>
              <a:t>  Bally et al. 2015</a:t>
            </a:r>
          </a:p>
        </p:txBody>
      </p:sp>
      <p:cxnSp>
        <p:nvCxnSpPr>
          <p:cNvPr id="4" name="Straight Arrow Connector 3"/>
          <p:cNvCxnSpPr/>
          <p:nvPr/>
        </p:nvCxnSpPr>
        <p:spPr bwMode="auto">
          <a:xfrm flipH="1" flipV="1">
            <a:off x="4114800" y="3479800"/>
            <a:ext cx="152400" cy="914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3FC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" name="Straight Arrow Connector 4"/>
          <p:cNvCxnSpPr/>
          <p:nvPr/>
        </p:nvCxnSpPr>
        <p:spPr bwMode="auto">
          <a:xfrm flipH="1">
            <a:off x="7543800" y="457200"/>
            <a:ext cx="5334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3FC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6845300" y="2476500"/>
            <a:ext cx="533400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03FCFF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8153400" y="381000"/>
            <a:ext cx="5984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2FFF0"/>
                </a:solidFill>
                <a:latin typeface="Geneva" charset="0"/>
              </a:rPr>
              <a:t>BN</a:t>
            </a:r>
            <a:endParaRPr lang="en-US"/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7543800" y="2362200"/>
            <a:ext cx="363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2FFF0"/>
                </a:solidFill>
                <a:latin typeface="Geneva" charset="0"/>
              </a:rPr>
              <a:t>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88658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ChangeArrowheads="1"/>
          </p:cNvSpPr>
          <p:nvPr/>
        </p:nvSpPr>
        <p:spPr bwMode="auto">
          <a:xfrm>
            <a:off x="381000" y="152400"/>
            <a:ext cx="8763000" cy="520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Geneva" charset="0"/>
              </a:rPr>
              <a:t> </a:t>
            </a:r>
            <a:r>
              <a:rPr lang="en-US" sz="2800" dirty="0" smtClean="0">
                <a:solidFill>
                  <a:srgbClr val="FF6600"/>
                </a:solidFill>
                <a:latin typeface="Geneva" charset="0"/>
              </a:rPr>
              <a:t>  </a:t>
            </a:r>
            <a:r>
              <a:rPr lang="en-US" sz="3600" dirty="0" smtClean="0">
                <a:solidFill>
                  <a:srgbClr val="02FFF9"/>
                </a:solidFill>
                <a:latin typeface="Geneva" charset="0"/>
              </a:rPr>
              <a:t>Accretion + Spin + Magnetic Fields </a:t>
            </a:r>
            <a:endParaRPr lang="en-US" sz="3600" dirty="0">
              <a:solidFill>
                <a:srgbClr val="02FFF9"/>
              </a:solidFill>
              <a:latin typeface="Geneva" charset="0"/>
            </a:endParaRPr>
          </a:p>
          <a:p>
            <a:r>
              <a:rPr lang="en-US" sz="2800" dirty="0" smtClean="0">
                <a:solidFill>
                  <a:srgbClr val="FF6600"/>
                </a:solidFill>
                <a:latin typeface="Geneva" charset="0"/>
              </a:rPr>
              <a:t>                             </a:t>
            </a:r>
          </a:p>
          <a:p>
            <a:r>
              <a:rPr lang="en-US" sz="2800" dirty="0" smtClean="0">
                <a:solidFill>
                  <a:srgbClr val="FF6600"/>
                </a:solidFill>
                <a:latin typeface="Geneva" charset="0"/>
              </a:rPr>
              <a:t>                           </a:t>
            </a:r>
            <a:r>
              <a:rPr lang="en-US" sz="2000" dirty="0" smtClean="0">
                <a:solidFill>
                  <a:srgbClr val="FDFFFD"/>
                </a:solidFill>
                <a:latin typeface="Geneva" charset="0"/>
              </a:rPr>
              <a:t>            </a:t>
            </a:r>
            <a:r>
              <a:rPr lang="en-US" dirty="0" smtClean="0">
                <a:solidFill>
                  <a:srgbClr val="FF0000"/>
                </a:solidFill>
                <a:latin typeface="Geneva" charset="0"/>
              </a:rPr>
              <a:t>   </a:t>
            </a: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Fossil record of accretion history, N-body dynamics</a:t>
            </a:r>
          </a:p>
          <a:p>
            <a:pPr marL="342900" indent="-342900">
              <a:buFontTx/>
              <a:buChar char="-"/>
            </a:pPr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Feedback Impact in Self-Regulation</a:t>
            </a:r>
          </a:p>
          <a:p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     </a:t>
            </a:r>
            <a:r>
              <a:rPr lang="en-US" dirty="0" smtClean="0">
                <a:solidFill>
                  <a:srgbClr val="FF0000"/>
                </a:solidFill>
                <a:latin typeface="Geneva" charset="0"/>
              </a:rPr>
              <a:t>   Couple P, E, directly into parent cloud</a:t>
            </a:r>
          </a:p>
          <a:p>
            <a:pPr marL="342900" indent="-342900">
              <a:buFontTx/>
              <a:buChar char="-"/>
            </a:pPr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Most (all ?) YSOs have them </a:t>
            </a:r>
          </a:p>
          <a:p>
            <a:r>
              <a:rPr lang="en-US" dirty="0">
                <a:solidFill>
                  <a:srgbClr val="FFFF00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     </a:t>
            </a:r>
            <a:r>
              <a:rPr lang="en-US" dirty="0">
                <a:solidFill>
                  <a:srgbClr val="FF0000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Geneva" charset="0"/>
              </a:rPr>
              <a:t> All accreting, spinning, magnetized systems?</a:t>
            </a:r>
          </a:p>
          <a:p>
            <a:r>
              <a:rPr lang="en-US" dirty="0">
                <a:solidFill>
                  <a:srgbClr val="FF0000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Geneva" charset="0"/>
              </a:rPr>
              <a:t>       Total impact on GMCs can exceed UV, winds, SNe…</a:t>
            </a:r>
          </a:p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         </a:t>
            </a:r>
          </a:p>
        </p:txBody>
      </p:sp>
      <p:sp>
        <p:nvSpPr>
          <p:cNvPr id="2" name="Right Arrow 1"/>
          <p:cNvSpPr/>
          <p:nvPr/>
        </p:nvSpPr>
        <p:spPr bwMode="auto">
          <a:xfrm>
            <a:off x="2485571" y="1371600"/>
            <a:ext cx="978408" cy="265515"/>
          </a:xfrm>
          <a:prstGeom prst="rightArrow">
            <a:avLst/>
          </a:prstGeom>
          <a:solidFill>
            <a:srgbClr val="04FFE4"/>
          </a:solidFill>
          <a:ln w="12700" cap="flat" cmpd="sng" algn="ctr">
            <a:solidFill>
              <a:srgbClr val="04FFE4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ymbol" charset="0"/>
              <a:ea typeface="ＭＳ Ｐゴシック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97804" y="1143000"/>
            <a:ext cx="19415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2FFF9"/>
                </a:solidFill>
                <a:latin typeface="Geneva" charset="0"/>
              </a:rPr>
              <a:t>Outflow</a:t>
            </a:r>
            <a:endParaRPr lang="en-US" sz="3600" dirty="0">
              <a:solidFill>
                <a:srgbClr val="02FFF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86400" y="685800"/>
            <a:ext cx="21595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4FFE4"/>
                </a:solidFill>
                <a:latin typeface="Geneva" charset="0"/>
              </a:rPr>
              <a:t>(or radiation)</a:t>
            </a:r>
            <a:endParaRPr lang="en-US" dirty="0">
              <a:solidFill>
                <a:srgbClr val="04FFE4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2400" y="5867400"/>
            <a:ext cx="89691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dirty="0" smtClean="0">
                <a:solidFill>
                  <a:srgbClr val="04FFE4"/>
                </a:solidFill>
                <a:latin typeface="Geneva" charset="0"/>
              </a:rPr>
              <a:t>(Nakamura &amp; Li 2009; Carroll+ 2009; Arce+2010; Nakamura+2011;   </a:t>
            </a:r>
          </a:p>
          <a:p>
            <a:r>
              <a:rPr lang="en-US" sz="1800" dirty="0">
                <a:solidFill>
                  <a:srgbClr val="04FFE4"/>
                </a:solidFill>
                <a:latin typeface="Geneva" charset="0"/>
              </a:rPr>
              <a:t> </a:t>
            </a:r>
            <a:r>
              <a:rPr lang="en-US" sz="1800" dirty="0" err="1" smtClean="0">
                <a:solidFill>
                  <a:srgbClr val="04FFE4"/>
                </a:solidFill>
                <a:latin typeface="Geneva" charset="0"/>
              </a:rPr>
              <a:t>Federrath</a:t>
            </a:r>
            <a:r>
              <a:rPr lang="en-US" sz="1800" dirty="0" smtClean="0">
                <a:solidFill>
                  <a:srgbClr val="04FFE4"/>
                </a:solidFill>
                <a:latin typeface="Geneva" charset="0"/>
              </a:rPr>
              <a:t>+ 2015; Plunkett+2013; 2015;  Li+2015;  Feddersen+2018; 2019) </a:t>
            </a:r>
            <a:endParaRPr lang="en-US" sz="1800" dirty="0">
              <a:solidFill>
                <a:srgbClr val="04FFE4"/>
              </a:solidFill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2485571" y="5257800"/>
            <a:ext cx="978408" cy="265515"/>
          </a:xfrm>
          <a:prstGeom prst="rightArrow">
            <a:avLst/>
          </a:prstGeom>
          <a:solidFill>
            <a:srgbClr val="04FFE4"/>
          </a:solidFill>
          <a:ln w="12700" cap="flat" cmpd="sng" algn="ctr">
            <a:solidFill>
              <a:srgbClr val="04FFE4"/>
            </a:solidFill>
            <a:prstDash val="solid"/>
            <a:round/>
            <a:headEnd type="none" w="sm" len="sm"/>
            <a:tailEnd type="none" w="sm" len="sm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400" b="1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Symbol" charset="0"/>
              <a:ea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97804" y="5068669"/>
            <a:ext cx="26399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solidFill>
                  <a:srgbClr val="02FFF9"/>
                </a:solidFill>
                <a:latin typeface="Geneva" charset="0"/>
              </a:rPr>
              <a:t>Turbulence</a:t>
            </a:r>
            <a:endParaRPr lang="en-US" sz="3600" dirty="0">
              <a:solidFill>
                <a:srgbClr val="02FF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97877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 descr="Orion_OMC1_GEMS_H2_Feii_photoshop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3" y="101600"/>
            <a:ext cx="53355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6866" name="Group 2"/>
          <p:cNvGrpSpPr>
            <a:grpSpLocks/>
          </p:cNvGrpSpPr>
          <p:nvPr/>
        </p:nvGrpSpPr>
        <p:grpSpPr bwMode="auto">
          <a:xfrm>
            <a:off x="3384550" y="4306888"/>
            <a:ext cx="1612900" cy="1198562"/>
            <a:chOff x="3810000" y="4211638"/>
            <a:chExt cx="1612900" cy="1198562"/>
          </a:xfrm>
        </p:grpSpPr>
        <p:sp>
          <p:nvSpPr>
            <p:cNvPr id="36868" name="Oval 9"/>
            <p:cNvSpPr>
              <a:spLocks noChangeArrowheads="1"/>
            </p:cNvSpPr>
            <p:nvPr/>
          </p:nvSpPr>
          <p:spPr bwMode="auto">
            <a:xfrm>
              <a:off x="4784725" y="4816475"/>
              <a:ext cx="117475" cy="1143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FFCC66"/>
                </a:solidFill>
              </a:endParaRPr>
            </a:p>
          </p:txBody>
        </p:sp>
        <p:sp>
          <p:nvSpPr>
            <p:cNvPr id="36869" name="Oval 11"/>
            <p:cNvSpPr>
              <a:spLocks noChangeArrowheads="1"/>
            </p:cNvSpPr>
            <p:nvPr/>
          </p:nvSpPr>
          <p:spPr bwMode="auto">
            <a:xfrm>
              <a:off x="4876800" y="4879975"/>
              <a:ext cx="117475" cy="1143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FFCC66"/>
                </a:solidFill>
              </a:endParaRPr>
            </a:p>
          </p:txBody>
        </p:sp>
        <p:sp>
          <p:nvSpPr>
            <p:cNvPr id="36870" name="Oval 12"/>
            <p:cNvSpPr>
              <a:spLocks noChangeArrowheads="1"/>
            </p:cNvSpPr>
            <p:nvPr/>
          </p:nvSpPr>
          <p:spPr bwMode="auto">
            <a:xfrm>
              <a:off x="4911725" y="4476750"/>
              <a:ext cx="117475" cy="1143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FFCC66"/>
                </a:solidFill>
              </a:endParaRPr>
            </a:p>
          </p:txBody>
        </p:sp>
        <p:sp>
          <p:nvSpPr>
            <p:cNvPr id="36871" name="Oval 13"/>
            <p:cNvSpPr>
              <a:spLocks noChangeArrowheads="1"/>
            </p:cNvSpPr>
            <p:nvPr/>
          </p:nvSpPr>
          <p:spPr bwMode="auto">
            <a:xfrm>
              <a:off x="4702175" y="4737100"/>
              <a:ext cx="117475" cy="1143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FFCC66"/>
                </a:solidFill>
              </a:endParaRPr>
            </a:p>
          </p:txBody>
        </p:sp>
        <p:sp>
          <p:nvSpPr>
            <p:cNvPr id="36872" name="TextBox 6"/>
            <p:cNvSpPr txBox="1">
              <a:spLocks noChangeArrowheads="1"/>
            </p:cNvSpPr>
            <p:nvPr/>
          </p:nvSpPr>
          <p:spPr bwMode="auto">
            <a:xfrm>
              <a:off x="4184650" y="4478338"/>
              <a:ext cx="661988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000">
                  <a:solidFill>
                    <a:srgbClr val="FF0000"/>
                  </a:solidFill>
                  <a:latin typeface="Arial" charset="0"/>
                  <a:cs typeface="Arial" charset="0"/>
                </a:rPr>
                <a:t>Source I</a:t>
              </a:r>
            </a:p>
          </p:txBody>
        </p:sp>
        <p:sp>
          <p:nvSpPr>
            <p:cNvPr id="36873" name="TextBox 15"/>
            <p:cNvSpPr txBox="1">
              <a:spLocks noChangeArrowheads="1"/>
            </p:cNvSpPr>
            <p:nvPr/>
          </p:nvSpPr>
          <p:spPr bwMode="auto">
            <a:xfrm>
              <a:off x="4751388" y="4211638"/>
              <a:ext cx="392112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800">
                  <a:solidFill>
                    <a:srgbClr val="FF0000"/>
                  </a:solidFill>
                  <a:latin typeface="Arial" charset="0"/>
                  <a:cs typeface="Arial" charset="0"/>
                </a:rPr>
                <a:t> </a:t>
              </a:r>
              <a:r>
                <a:rPr lang="en-US" sz="1000">
                  <a:solidFill>
                    <a:srgbClr val="FF0000"/>
                  </a:solidFill>
                  <a:latin typeface="Arial" charset="0"/>
                  <a:cs typeface="Arial" charset="0"/>
                </a:rPr>
                <a:t>BN</a:t>
              </a:r>
            </a:p>
          </p:txBody>
        </p:sp>
        <p:sp>
          <p:nvSpPr>
            <p:cNvPr id="36874" name="TextBox 16"/>
            <p:cNvSpPr txBox="1">
              <a:spLocks noChangeArrowheads="1"/>
            </p:cNvSpPr>
            <p:nvPr/>
          </p:nvSpPr>
          <p:spPr bwMode="auto">
            <a:xfrm>
              <a:off x="4605338" y="4908550"/>
              <a:ext cx="255587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000">
                  <a:solidFill>
                    <a:srgbClr val="FF0000"/>
                  </a:solidFill>
                  <a:latin typeface="Arial" charset="0"/>
                  <a:cs typeface="Arial" charset="0"/>
                </a:rPr>
                <a:t>n</a:t>
              </a:r>
            </a:p>
          </p:txBody>
        </p:sp>
        <p:sp>
          <p:nvSpPr>
            <p:cNvPr id="36875" name="TextBox 17"/>
            <p:cNvSpPr txBox="1">
              <a:spLocks noChangeArrowheads="1"/>
            </p:cNvSpPr>
            <p:nvPr/>
          </p:nvSpPr>
          <p:spPr bwMode="auto">
            <a:xfrm>
              <a:off x="4930775" y="5033963"/>
              <a:ext cx="492125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000">
                  <a:solidFill>
                    <a:srgbClr val="FF0000"/>
                  </a:solidFill>
                  <a:latin typeface="Arial" charset="0"/>
                  <a:cs typeface="Arial" charset="0"/>
                </a:rPr>
                <a:t>IRc 4</a:t>
              </a:r>
            </a:p>
          </p:txBody>
        </p:sp>
        <p:sp>
          <p:nvSpPr>
            <p:cNvPr id="36876" name="Oval 12"/>
            <p:cNvSpPr>
              <a:spLocks noChangeArrowheads="1"/>
            </p:cNvSpPr>
            <p:nvPr/>
          </p:nvSpPr>
          <p:spPr bwMode="auto">
            <a:xfrm>
              <a:off x="4394200" y="4946650"/>
              <a:ext cx="117475" cy="114300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FFCC66"/>
                </a:solidFill>
              </a:endParaRPr>
            </a:p>
          </p:txBody>
        </p:sp>
        <p:sp>
          <p:nvSpPr>
            <p:cNvPr id="36877" name="TextBox 6"/>
            <p:cNvSpPr txBox="1">
              <a:spLocks noChangeArrowheads="1"/>
            </p:cNvSpPr>
            <p:nvPr/>
          </p:nvSpPr>
          <p:spPr bwMode="auto">
            <a:xfrm>
              <a:off x="3810000" y="5164138"/>
              <a:ext cx="690563" cy="2460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000">
                  <a:solidFill>
                    <a:srgbClr val="FF0000"/>
                  </a:solidFill>
                  <a:latin typeface="Arial" charset="0"/>
                  <a:cs typeface="Arial" charset="0"/>
                </a:rPr>
                <a:t>Source x</a:t>
              </a:r>
            </a:p>
          </p:txBody>
        </p:sp>
      </p:grpSp>
      <p:sp>
        <p:nvSpPr>
          <p:cNvPr id="36867" name="Rectangle 1"/>
          <p:cNvSpPr>
            <a:spLocks noChangeArrowheads="1"/>
          </p:cNvSpPr>
          <p:nvPr/>
        </p:nvSpPr>
        <p:spPr bwMode="auto">
          <a:xfrm>
            <a:off x="4981575" y="5570538"/>
            <a:ext cx="4572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rgbClr val="FF0000"/>
                </a:solidFill>
                <a:latin typeface="Geneva" charset="0"/>
              </a:rPr>
              <a:t>2013 Gemini S   H</a:t>
            </a:r>
            <a:r>
              <a:rPr lang="en-US" sz="1800" baseline="-25000">
                <a:solidFill>
                  <a:srgbClr val="FF0000"/>
                </a:solidFill>
                <a:latin typeface="Geneva" charset="0"/>
              </a:rPr>
              <a:t>2</a:t>
            </a:r>
            <a:r>
              <a:rPr lang="en-US" sz="1800">
                <a:solidFill>
                  <a:srgbClr val="FF0000"/>
                </a:solidFill>
                <a:latin typeface="Geneva" charset="0"/>
              </a:rPr>
              <a:t> at 0.002 mm</a:t>
            </a:r>
          </a:p>
        </p:txBody>
      </p:sp>
    </p:spTree>
    <p:extLst>
      <p:ext uri="{BB962C8B-B14F-4D97-AF65-F5344CB8AC3E}">
        <p14:creationId xmlns:p14="http://schemas.microsoft.com/office/powerpoint/2010/main" val="159343774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1"/>
          <p:cNvGrpSpPr>
            <a:grpSpLocks noChangeAspect="1"/>
          </p:cNvGrpSpPr>
          <p:nvPr/>
        </p:nvGrpSpPr>
        <p:grpSpPr bwMode="auto">
          <a:xfrm rot="-5400000">
            <a:off x="817562" y="681038"/>
            <a:ext cx="6873875" cy="5511800"/>
            <a:chOff x="-152400" y="26988"/>
            <a:chExt cx="9372600" cy="7516812"/>
          </a:xfrm>
        </p:grpSpPr>
        <p:pic>
          <p:nvPicPr>
            <p:cNvPr id="38914" name="Picture 1" descr="fig_OMC1_ALMA_Max_Source_X_PMs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75494" y="-900906"/>
              <a:ext cx="7516812" cy="937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15" name="Rectangle 1"/>
            <p:cNvSpPr>
              <a:spLocks noChangeArrowheads="1"/>
            </p:cNvSpPr>
            <p:nvPr/>
          </p:nvSpPr>
          <p:spPr bwMode="auto">
            <a:xfrm rot="5400000">
              <a:off x="4572686" y="1707249"/>
              <a:ext cx="3019426" cy="881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800" dirty="0" smtClean="0">
                  <a:solidFill>
                    <a:srgbClr val="FF0000"/>
                  </a:solidFill>
                  <a:latin typeface="Geneva" charset="0"/>
                </a:rPr>
                <a:t>ALMA</a:t>
              </a:r>
              <a:endParaRPr lang="en-US" sz="1800" dirty="0">
                <a:solidFill>
                  <a:srgbClr val="FF0000"/>
                </a:solidFill>
                <a:latin typeface="Geneva" charset="0"/>
              </a:endParaRPr>
            </a:p>
            <a:p>
              <a:endParaRPr lang="en-US" sz="1800" dirty="0">
                <a:solidFill>
                  <a:srgbClr val="FF0000"/>
                </a:solidFill>
                <a:latin typeface="Geneva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027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913" name="Group 1"/>
          <p:cNvGrpSpPr>
            <a:grpSpLocks noChangeAspect="1"/>
          </p:cNvGrpSpPr>
          <p:nvPr/>
        </p:nvGrpSpPr>
        <p:grpSpPr bwMode="auto">
          <a:xfrm rot="-5400000">
            <a:off x="817562" y="681038"/>
            <a:ext cx="6873875" cy="5511800"/>
            <a:chOff x="-152400" y="26988"/>
            <a:chExt cx="9372600" cy="7516812"/>
          </a:xfrm>
        </p:grpSpPr>
        <p:pic>
          <p:nvPicPr>
            <p:cNvPr id="38914" name="Picture 1" descr="fig_OMC1_ALMA_Max_Source_X_PMs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775494" y="-900906"/>
              <a:ext cx="7516812" cy="937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915" name="Rectangle 1"/>
            <p:cNvSpPr>
              <a:spLocks noChangeArrowheads="1"/>
            </p:cNvSpPr>
            <p:nvPr/>
          </p:nvSpPr>
          <p:spPr bwMode="auto">
            <a:xfrm rot="5400000">
              <a:off x="4006066" y="1140629"/>
              <a:ext cx="3019425" cy="2014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  <a:latin typeface="Geneva" charset="0"/>
                </a:rPr>
                <a:t>2015 ALMA</a:t>
              </a:r>
            </a:p>
            <a:p>
              <a:endParaRPr lang="en-US" sz="1800" dirty="0">
                <a:solidFill>
                  <a:srgbClr val="FF0000"/>
                </a:solidFill>
                <a:latin typeface="Geneva" charset="0"/>
              </a:endParaRPr>
            </a:p>
            <a:p>
              <a:r>
                <a:rPr lang="en-US" sz="1800" dirty="0">
                  <a:solidFill>
                    <a:srgbClr val="FF0000"/>
                  </a:solidFill>
                  <a:latin typeface="Geneva" charset="0"/>
                </a:rPr>
                <a:t>CO at 1.3 mm</a:t>
              </a:r>
            </a:p>
            <a:p>
              <a:endParaRPr lang="en-US" sz="1800" dirty="0">
                <a:solidFill>
                  <a:srgbClr val="FF0000"/>
                </a:solidFill>
                <a:latin typeface="Geneva" charset="0"/>
              </a:endParaRPr>
            </a:p>
            <a:p>
              <a:r>
                <a:rPr lang="en-US" sz="1800" dirty="0">
                  <a:solidFill>
                    <a:srgbClr val="FF0000"/>
                  </a:solidFill>
                  <a:latin typeface="Geneva" charset="0"/>
                </a:rPr>
                <a:t>(Bally+ </a:t>
              </a:r>
              <a:r>
                <a:rPr lang="en-US" sz="1800" dirty="0" smtClean="0">
                  <a:solidFill>
                    <a:srgbClr val="FF0000"/>
                  </a:solidFill>
                  <a:latin typeface="Geneva" charset="0"/>
                </a:rPr>
                <a:t>2017)</a:t>
              </a:r>
              <a:endParaRPr lang="en-US" sz="1800" dirty="0">
                <a:solidFill>
                  <a:srgbClr val="FF0000"/>
                </a:solidFill>
                <a:latin typeface="Geneva" charset="0"/>
              </a:endParaRPr>
            </a:p>
          </p:txBody>
        </p:sp>
        <p:sp>
          <p:nvSpPr>
            <p:cNvPr id="38916" name="Rectangle 2"/>
            <p:cNvSpPr>
              <a:spLocks noChangeArrowheads="1"/>
            </p:cNvSpPr>
            <p:nvPr/>
          </p:nvSpPr>
          <p:spPr bwMode="auto">
            <a:xfrm rot="1288399">
              <a:off x="31750" y="3086056"/>
              <a:ext cx="2824163" cy="965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rgbClr val="FFFF00"/>
                  </a:solidFill>
                  <a:latin typeface="Geneva" charset="0"/>
                </a:rPr>
                <a:t>~</a:t>
              </a:r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15 M</a:t>
              </a:r>
              <a:r>
                <a:rPr lang="en-US" sz="1600" baseline="-25000">
                  <a:solidFill>
                    <a:srgbClr val="FFFF00"/>
                  </a:solidFill>
                  <a:latin typeface="Geneva" charset="0"/>
                </a:rPr>
                <a:t>o</a:t>
              </a:r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 Src I</a:t>
              </a:r>
            </a:p>
            <a:p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V</a:t>
              </a:r>
              <a:r>
                <a:rPr lang="en-US" sz="1600" baseline="-25000">
                  <a:solidFill>
                    <a:srgbClr val="FFFF00"/>
                  </a:solidFill>
                  <a:latin typeface="Geneva" charset="0"/>
                </a:rPr>
                <a:t>PM</a:t>
              </a:r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 = 13 km</a:t>
              </a:r>
              <a:r>
                <a:rPr lang="en-US" sz="2000">
                  <a:solidFill>
                    <a:srgbClr val="FFFF00"/>
                  </a:solidFill>
                  <a:latin typeface="Geneva" charset="0"/>
                </a:rPr>
                <a:t>/s</a:t>
              </a:r>
              <a:endParaRPr lang="en-US" sz="2000">
                <a:solidFill>
                  <a:srgbClr val="FFFF00"/>
                </a:solidFill>
              </a:endParaRPr>
            </a:p>
          </p:txBody>
        </p:sp>
        <p:sp>
          <p:nvSpPr>
            <p:cNvPr id="38917" name="Rectangle 5"/>
            <p:cNvSpPr>
              <a:spLocks noChangeArrowheads="1"/>
            </p:cNvSpPr>
            <p:nvPr/>
          </p:nvSpPr>
          <p:spPr bwMode="auto">
            <a:xfrm rot="3055100">
              <a:off x="-78279" y="1397580"/>
              <a:ext cx="3100336" cy="797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~3 M</a:t>
              </a:r>
              <a:r>
                <a:rPr lang="en-US" sz="1600" baseline="-25000">
                  <a:solidFill>
                    <a:srgbClr val="FFFF00"/>
                  </a:solidFill>
                  <a:latin typeface="Geneva" charset="0"/>
                </a:rPr>
                <a:t>o</a:t>
              </a:r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 Src X  </a:t>
              </a:r>
            </a:p>
            <a:p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V</a:t>
              </a:r>
              <a:r>
                <a:rPr lang="en-US" sz="1600" baseline="-25000">
                  <a:solidFill>
                    <a:srgbClr val="FFFF00"/>
                  </a:solidFill>
                  <a:latin typeface="Geneva" charset="0"/>
                </a:rPr>
                <a:t>PM</a:t>
              </a:r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 = 55 km/s</a:t>
              </a:r>
              <a:endParaRPr lang="en-US" sz="1600">
                <a:solidFill>
                  <a:srgbClr val="FFFF00"/>
                </a:solidFill>
              </a:endParaRPr>
            </a:p>
          </p:txBody>
        </p:sp>
        <p:sp>
          <p:nvSpPr>
            <p:cNvPr id="38918" name="Rectangle 6"/>
            <p:cNvSpPr>
              <a:spLocks noChangeArrowheads="1"/>
            </p:cNvSpPr>
            <p:nvPr/>
          </p:nvSpPr>
          <p:spPr bwMode="auto">
            <a:xfrm rot="2129929">
              <a:off x="3754439" y="5309250"/>
              <a:ext cx="2825750" cy="881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2000">
                  <a:solidFill>
                    <a:srgbClr val="FFFF00"/>
                  </a:solidFill>
                  <a:latin typeface="Geneva" charset="0"/>
                </a:rPr>
                <a:t>~</a:t>
              </a:r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10 M</a:t>
              </a:r>
              <a:r>
                <a:rPr lang="en-US" sz="1600" baseline="-25000">
                  <a:solidFill>
                    <a:srgbClr val="FFFF00"/>
                  </a:solidFill>
                  <a:latin typeface="Geneva" charset="0"/>
                </a:rPr>
                <a:t>o</a:t>
              </a:r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  BN</a:t>
              </a:r>
            </a:p>
            <a:p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V</a:t>
              </a:r>
              <a:r>
                <a:rPr lang="en-US" sz="1600" baseline="-25000">
                  <a:solidFill>
                    <a:srgbClr val="FFFF00"/>
                  </a:solidFill>
                  <a:latin typeface="Geneva" charset="0"/>
                </a:rPr>
                <a:t>PM</a:t>
              </a:r>
              <a:r>
                <a:rPr lang="en-US" sz="1600">
                  <a:solidFill>
                    <a:srgbClr val="FFFF00"/>
                  </a:solidFill>
                  <a:latin typeface="Geneva" charset="0"/>
                </a:rPr>
                <a:t> = 26  km/s</a:t>
              </a:r>
              <a:endParaRPr lang="en-US" sz="160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31445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Dec_V_at_RA_5_35_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0"/>
            <a:ext cx="9144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9923" name="Text Box 3"/>
          <p:cNvSpPr txBox="1">
            <a:spLocks noChangeArrowheads="1"/>
          </p:cNvSpPr>
          <p:nvPr/>
        </p:nvSpPr>
        <p:spPr bwMode="auto">
          <a:xfrm>
            <a:off x="3543300" y="1600200"/>
            <a:ext cx="2057400" cy="369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800" b="0" dirty="0">
                <a:solidFill>
                  <a:srgbClr val="FF3300"/>
                </a:solidFill>
                <a:latin typeface="Arial" charset="0"/>
                <a:cs typeface="+mn-cs"/>
              </a:rPr>
              <a:t>V =+120 km / s</a:t>
            </a:r>
          </a:p>
          <a:p>
            <a:pPr>
              <a:spcBef>
                <a:spcPct val="50000"/>
              </a:spcBef>
              <a:defRPr/>
            </a:pPr>
            <a:endParaRPr lang="en-US" sz="1800" b="0" dirty="0">
              <a:solidFill>
                <a:srgbClr val="FF3300"/>
              </a:solidFill>
              <a:latin typeface="Arial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1800" b="0" dirty="0">
              <a:solidFill>
                <a:srgbClr val="FF3300"/>
              </a:solidFill>
              <a:latin typeface="Arial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1800" b="0" dirty="0">
              <a:solidFill>
                <a:srgbClr val="FF3300"/>
              </a:solidFill>
              <a:latin typeface="Arial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1800" b="0" dirty="0">
              <a:solidFill>
                <a:srgbClr val="FF3300"/>
              </a:solidFill>
              <a:latin typeface="Arial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1800" b="0" dirty="0">
              <a:solidFill>
                <a:srgbClr val="FF3300"/>
              </a:solidFill>
              <a:latin typeface="Arial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1800" b="0" dirty="0">
              <a:solidFill>
                <a:srgbClr val="FF3300"/>
              </a:solidFill>
              <a:latin typeface="Arial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endParaRPr lang="en-US" sz="1800" b="0" dirty="0">
              <a:solidFill>
                <a:srgbClr val="FF3300"/>
              </a:solidFill>
              <a:latin typeface="Arial" charset="0"/>
              <a:cs typeface="+mn-cs"/>
            </a:endParaRPr>
          </a:p>
          <a:p>
            <a:pPr>
              <a:spcBef>
                <a:spcPct val="50000"/>
              </a:spcBef>
              <a:defRPr/>
            </a:pPr>
            <a:r>
              <a:rPr lang="en-US" sz="1800" b="0" dirty="0">
                <a:solidFill>
                  <a:srgbClr val="FF3300"/>
                </a:solidFill>
                <a:latin typeface="Arial" charset="0"/>
                <a:cs typeface="+mn-cs"/>
              </a:rPr>
              <a:t>V = -120 km/s</a:t>
            </a:r>
            <a:endParaRPr lang="en-US" sz="1800" dirty="0">
              <a:solidFill>
                <a:srgbClr val="FF3300"/>
              </a:solidFill>
              <a:cs typeface="+mn-cs"/>
            </a:endParaRPr>
          </a:p>
        </p:txBody>
      </p:sp>
      <p:grpSp>
        <p:nvGrpSpPr>
          <p:cNvPr id="40963" name="Group 4"/>
          <p:cNvGrpSpPr>
            <a:grpSpLocks/>
          </p:cNvGrpSpPr>
          <p:nvPr/>
        </p:nvGrpSpPr>
        <p:grpSpPr bwMode="auto">
          <a:xfrm>
            <a:off x="114300" y="228600"/>
            <a:ext cx="9029700" cy="1231900"/>
            <a:chOff x="36" y="383"/>
            <a:chExt cx="5688" cy="776"/>
          </a:xfrm>
        </p:grpSpPr>
        <p:sp>
          <p:nvSpPr>
            <p:cNvPr id="1489925" name="Rectangle 5"/>
            <p:cNvSpPr>
              <a:spLocks noChangeArrowheads="1"/>
            </p:cNvSpPr>
            <p:nvPr/>
          </p:nvSpPr>
          <p:spPr bwMode="auto">
            <a:xfrm>
              <a:off x="72" y="383"/>
              <a:ext cx="5616" cy="7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0" dirty="0">
                  <a:solidFill>
                    <a:schemeClr val="tx2"/>
                  </a:solidFill>
                  <a:latin typeface="Arial" charset="0"/>
                  <a:cs typeface="+mn-cs"/>
                </a:rPr>
                <a:t>       </a:t>
              </a:r>
              <a:r>
                <a:rPr lang="en-US" sz="2000" b="0" dirty="0">
                  <a:solidFill>
                    <a:srgbClr val="000000"/>
                  </a:solidFill>
                  <a:latin typeface="Arial" charset="0"/>
                  <a:cs typeface="+mn-cs"/>
                </a:rPr>
                <a:t>                                        </a:t>
              </a:r>
              <a:r>
                <a:rPr lang="en-US" sz="2000" b="0" dirty="0">
                  <a:solidFill>
                    <a:srgbClr val="FF6600"/>
                  </a:solidFill>
                  <a:latin typeface="Arial" charset="0"/>
                  <a:cs typeface="+mn-cs"/>
                </a:rPr>
                <a:t>North-South Cut</a:t>
              </a:r>
            </a:p>
            <a:p>
              <a:pPr>
                <a:defRPr/>
              </a:pPr>
              <a:endParaRPr lang="en-US" sz="1800" b="0" dirty="0">
                <a:solidFill>
                  <a:srgbClr val="FF3300"/>
                </a:solidFill>
                <a:latin typeface="Arial" charset="0"/>
                <a:cs typeface="+mn-cs"/>
              </a:endParaRPr>
            </a:p>
            <a:p>
              <a:pPr>
                <a:defRPr/>
              </a:pPr>
              <a:endParaRPr lang="en-US" sz="1800" b="0" dirty="0">
                <a:solidFill>
                  <a:srgbClr val="FF3300"/>
                </a:solidFill>
                <a:latin typeface="Arial" charset="0"/>
                <a:cs typeface="+mn-cs"/>
              </a:endParaRPr>
            </a:p>
            <a:p>
              <a:pPr>
                <a:defRPr/>
              </a:pPr>
              <a:r>
                <a:rPr lang="en-US" sz="1800" b="0" dirty="0">
                  <a:solidFill>
                    <a:srgbClr val="FF3300"/>
                  </a:solidFill>
                  <a:latin typeface="Arial" charset="0"/>
                  <a:cs typeface="+mn-cs"/>
                </a:rPr>
                <a:t> </a:t>
              </a:r>
            </a:p>
          </p:txBody>
        </p:sp>
        <p:sp>
          <p:nvSpPr>
            <p:cNvPr id="1489926" name="Line 6"/>
            <p:cNvSpPr>
              <a:spLocks noChangeShapeType="1"/>
            </p:cNvSpPr>
            <p:nvPr/>
          </p:nvSpPr>
          <p:spPr bwMode="auto">
            <a:xfrm>
              <a:off x="36" y="816"/>
              <a:ext cx="5688" cy="0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sm" len="sm"/>
              <a:tailEnd type="triangl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</p:grpSp>
      <p:sp>
        <p:nvSpPr>
          <p:cNvPr id="1489927" name="Rectangle 7"/>
          <p:cNvSpPr>
            <a:spLocks noChangeArrowheads="1"/>
          </p:cNvSpPr>
          <p:nvPr/>
        </p:nvSpPr>
        <p:spPr bwMode="auto">
          <a:xfrm>
            <a:off x="1101725" y="5367338"/>
            <a:ext cx="7508875" cy="1487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2"/>
                </a:solidFill>
                <a:latin typeface="Geneva" charset="0"/>
                <a:cs typeface="+mn-cs"/>
              </a:rPr>
              <a:t>    </a:t>
            </a:r>
            <a:r>
              <a:rPr lang="en-US" sz="2000" dirty="0">
                <a:solidFill>
                  <a:srgbClr val="FF6600"/>
                </a:solidFill>
                <a:latin typeface="Geneva" charset="0"/>
                <a:cs typeface="+mn-cs"/>
              </a:rPr>
              <a:t>                  No deceleration in </a:t>
            </a:r>
            <a:r>
              <a:rPr lang="en-US" sz="2000" dirty="0" smtClean="0">
                <a:solidFill>
                  <a:srgbClr val="FF6600"/>
                </a:solidFill>
                <a:latin typeface="Geneva" charset="0"/>
                <a:cs typeface="+mn-cs"/>
              </a:rPr>
              <a:t>most wakes </a:t>
            </a:r>
            <a:r>
              <a:rPr lang="en-US" sz="2000" dirty="0">
                <a:solidFill>
                  <a:srgbClr val="FF6600"/>
                </a:solidFill>
                <a:latin typeface="Geneva" charset="0"/>
                <a:cs typeface="+mn-cs"/>
              </a:rPr>
              <a:t>!</a:t>
            </a:r>
          </a:p>
          <a:p>
            <a:pPr marL="342900" indent="-342900">
              <a:buFont typeface="Symbol" charset="0"/>
              <a:buChar char=" "/>
              <a:defRPr/>
            </a:pPr>
            <a:r>
              <a:rPr lang="en-US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  <a:sym typeface="Symbol" charset="0"/>
              </a:rPr>
              <a:t>                   </a:t>
            </a:r>
            <a:r>
              <a:rPr lang="en-US" sz="20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 </a:t>
            </a:r>
            <a:r>
              <a:rPr lang="en-US" sz="2000" dirty="0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&gt;&gt;</a:t>
            </a:r>
            <a:r>
              <a:rPr lang="en-US" dirty="0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 </a:t>
            </a:r>
            <a:r>
              <a:rPr lang="en-US" dirty="0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+mn-cs"/>
                <a:sym typeface="Symbol" charset="0"/>
              </a:rPr>
              <a:t></a:t>
            </a:r>
            <a:r>
              <a:rPr lang="en-US" sz="2000" baseline="-25000" dirty="0">
                <a:solidFill>
                  <a:srgbClr val="FF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Geneva" charset="0"/>
                <a:cs typeface="+mn-cs"/>
              </a:rPr>
              <a:t>ambient</a:t>
            </a:r>
            <a:r>
              <a:rPr lang="en-US" sz="2000" baseline="-25000" dirty="0">
                <a:solidFill>
                  <a:srgbClr val="FF6600"/>
                </a:solidFill>
                <a:latin typeface="Geneva" charset="0"/>
                <a:cs typeface="+mn-cs"/>
              </a:rPr>
              <a:t>                    </a:t>
            </a:r>
            <a:r>
              <a:rPr lang="en-US" dirty="0">
                <a:solidFill>
                  <a:srgbClr val="FF6600"/>
                </a:solidFill>
                <a:cs typeface="+mn-cs"/>
                <a:sym typeface="Symbol" charset="0"/>
              </a:rPr>
              <a:t></a:t>
            </a:r>
            <a:r>
              <a:rPr lang="en-US" sz="2000" dirty="0">
                <a:solidFill>
                  <a:srgbClr val="FF6600"/>
                </a:solidFill>
                <a:latin typeface="Geneva" charset="0"/>
                <a:cs typeface="+mn-cs"/>
              </a:rPr>
              <a:t> &gt; 10</a:t>
            </a:r>
            <a:r>
              <a:rPr lang="en-US" sz="2000" baseline="30000" dirty="0">
                <a:solidFill>
                  <a:srgbClr val="FF6600"/>
                </a:solidFill>
                <a:latin typeface="Geneva" charset="0"/>
                <a:cs typeface="+mn-cs"/>
              </a:rPr>
              <a:t>8</a:t>
            </a:r>
            <a:r>
              <a:rPr lang="en-US" sz="2000" dirty="0">
                <a:solidFill>
                  <a:srgbClr val="FF6600"/>
                </a:solidFill>
                <a:latin typeface="Geneva" charset="0"/>
                <a:cs typeface="+mn-cs"/>
              </a:rPr>
              <a:t> cm</a:t>
            </a:r>
            <a:r>
              <a:rPr lang="en-US" sz="2000" baseline="30000" dirty="0">
                <a:solidFill>
                  <a:srgbClr val="FF6600"/>
                </a:solidFill>
                <a:latin typeface="Geneva" charset="0"/>
                <a:cs typeface="+mn-cs"/>
              </a:rPr>
              <a:t>-3  </a:t>
            </a:r>
            <a:endParaRPr lang="en-US" sz="2000" dirty="0">
              <a:solidFill>
                <a:srgbClr val="FF6600"/>
              </a:solidFill>
              <a:latin typeface="Geneva" charset="0"/>
              <a:cs typeface="+mn-cs"/>
            </a:endParaRPr>
          </a:p>
          <a:p>
            <a:pPr marL="342900" indent="-342900">
              <a:buFont typeface="Symbol" charset="0"/>
              <a:buChar char=" "/>
              <a:defRPr/>
            </a:pPr>
            <a:r>
              <a:rPr lang="en-US" sz="2000" dirty="0" smtClean="0">
                <a:solidFill>
                  <a:srgbClr val="FF6600"/>
                </a:solidFill>
                <a:latin typeface="Geneva" charset="0"/>
                <a:cs typeface="+mn-cs"/>
              </a:rPr>
              <a:t>                 M</a:t>
            </a:r>
            <a:r>
              <a:rPr lang="en-US" sz="2000" baseline="-25000" dirty="0" smtClean="0">
                <a:solidFill>
                  <a:srgbClr val="FF6600"/>
                </a:solidFill>
                <a:latin typeface="Geneva" charset="0"/>
                <a:cs typeface="+mn-cs"/>
              </a:rPr>
              <a:t>clump</a:t>
            </a:r>
            <a:r>
              <a:rPr lang="en-US" sz="2000" dirty="0">
                <a:solidFill>
                  <a:srgbClr val="FF6600"/>
                </a:solidFill>
                <a:latin typeface="Geneva" charset="0"/>
                <a:cs typeface="+mn-cs"/>
              </a:rPr>
              <a:t>~10</a:t>
            </a:r>
            <a:r>
              <a:rPr lang="en-US" sz="2000" baseline="30000" dirty="0">
                <a:solidFill>
                  <a:srgbClr val="FF6600"/>
                </a:solidFill>
                <a:latin typeface="Geneva" charset="0"/>
                <a:cs typeface="+mn-cs"/>
              </a:rPr>
              <a:t>28</a:t>
            </a:r>
            <a:r>
              <a:rPr lang="en-US" sz="2000" dirty="0">
                <a:solidFill>
                  <a:srgbClr val="FF6600"/>
                </a:solidFill>
                <a:latin typeface="Geneva" charset="0"/>
                <a:cs typeface="+mn-cs"/>
              </a:rPr>
              <a:t> - 10</a:t>
            </a:r>
            <a:r>
              <a:rPr lang="en-US" sz="2000" baseline="30000" dirty="0">
                <a:solidFill>
                  <a:srgbClr val="FF6600"/>
                </a:solidFill>
                <a:latin typeface="Geneva" charset="0"/>
                <a:cs typeface="+mn-cs"/>
              </a:rPr>
              <a:t>30</a:t>
            </a:r>
            <a:r>
              <a:rPr lang="en-US" sz="2000" dirty="0">
                <a:solidFill>
                  <a:srgbClr val="FF6600"/>
                </a:solidFill>
                <a:latin typeface="Geneva" charset="0"/>
                <a:cs typeface="+mn-cs"/>
              </a:rPr>
              <a:t> grams ?</a:t>
            </a:r>
            <a:r>
              <a:rPr lang="en-US" sz="2000" baseline="30000" dirty="0">
                <a:solidFill>
                  <a:srgbClr val="FF6600"/>
                </a:solidFill>
                <a:latin typeface="Geneva" charset="0"/>
                <a:cs typeface="+mn-cs"/>
              </a:rPr>
              <a:t>  </a:t>
            </a:r>
          </a:p>
          <a:p>
            <a:pPr>
              <a:defRPr/>
            </a:pPr>
            <a:r>
              <a:rPr lang="en-US" sz="2000" baseline="30000" dirty="0">
                <a:solidFill>
                  <a:srgbClr val="FF6600"/>
                </a:solidFill>
                <a:latin typeface="Geneva" charset="0"/>
                <a:cs typeface="+mn-cs"/>
              </a:rPr>
              <a:t>     </a:t>
            </a:r>
          </a:p>
          <a:p>
            <a:pPr>
              <a:defRPr/>
            </a:pPr>
            <a:r>
              <a:rPr lang="en-US" sz="2000" baseline="30000" dirty="0">
                <a:solidFill>
                  <a:srgbClr val="02FFF0"/>
                </a:solidFill>
                <a:latin typeface="Geneva" charset="0"/>
                <a:cs typeface="+mn-cs"/>
              </a:rPr>
              <a:t>       </a:t>
            </a:r>
            <a:endParaRPr lang="en-US" sz="2000" dirty="0">
              <a:solidFill>
                <a:srgbClr val="02FFF0"/>
              </a:solidFill>
              <a:latin typeface="Geneva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22743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JVLA_wide_PMs_2ky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700"/>
            <a:ext cx="9144000" cy="630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76200" y="290513"/>
            <a:ext cx="40671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4FFE4"/>
                </a:solidFill>
                <a:latin typeface="Geneva" charset="0"/>
              </a:rPr>
              <a:t>JVLA 4 – 8 GHz</a:t>
            </a:r>
          </a:p>
          <a:p>
            <a:r>
              <a:rPr lang="en-US">
                <a:solidFill>
                  <a:srgbClr val="FFFF00"/>
                </a:solidFill>
                <a:latin typeface="Geneva" charset="0"/>
              </a:rPr>
              <a:t>Proper motions over 2kyr:  </a:t>
            </a:r>
          </a:p>
          <a:p>
            <a:r>
              <a:rPr lang="en-US">
                <a:solidFill>
                  <a:srgbClr val="FFFF00"/>
                </a:solidFill>
                <a:latin typeface="Geneva" charset="0"/>
              </a:rPr>
              <a:t>(Rodriguez et al. 2017,</a:t>
            </a:r>
          </a:p>
          <a:p>
            <a:r>
              <a:rPr lang="en-US">
                <a:solidFill>
                  <a:srgbClr val="FFFF00"/>
                </a:solidFill>
                <a:latin typeface="Geneva" charset="0"/>
              </a:rPr>
              <a:t>  Dzib et al. 2017,</a:t>
            </a:r>
          </a:p>
          <a:p>
            <a:r>
              <a:rPr lang="en-US">
                <a:solidFill>
                  <a:srgbClr val="FFFF00"/>
                </a:solidFill>
                <a:latin typeface="Geneva" charset="0"/>
              </a:rPr>
              <a:t>  Luhman et al. 2017) </a:t>
            </a:r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02745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1" descr="JVLA_PM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400"/>
            <a:ext cx="914400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228600" y="290513"/>
            <a:ext cx="2532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4FFE4"/>
                </a:solidFill>
                <a:latin typeface="Geneva" charset="0"/>
              </a:rPr>
              <a:t>JVLA 4 – 8 GHz</a:t>
            </a:r>
            <a:endParaRPr lang="en-US">
              <a:solidFill>
                <a:srgbClr val="04FF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07228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" descr="JVLA_unlabele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400"/>
            <a:ext cx="9144000" cy="629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2"/>
          <p:cNvSpPr>
            <a:spLocks noChangeArrowheads="1"/>
          </p:cNvSpPr>
          <p:nvPr/>
        </p:nvSpPr>
        <p:spPr bwMode="auto">
          <a:xfrm>
            <a:off x="228600" y="290513"/>
            <a:ext cx="2532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4FFE4"/>
                </a:solidFill>
                <a:latin typeface="Geneva" charset="0"/>
              </a:rPr>
              <a:t>JVLA 4 – 8 GHz</a:t>
            </a:r>
            <a:endParaRPr lang="en-US">
              <a:solidFill>
                <a:srgbClr val="04FF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87363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1" descr="HST_H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292100"/>
            <a:ext cx="9144000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4" name="Rectangle 2"/>
          <p:cNvSpPr>
            <a:spLocks noChangeArrowheads="1"/>
          </p:cNvSpPr>
          <p:nvPr/>
        </p:nvSpPr>
        <p:spPr bwMode="auto">
          <a:xfrm>
            <a:off x="228600" y="290513"/>
            <a:ext cx="19891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4FFE4"/>
                </a:solidFill>
                <a:latin typeface="Geneva" charset="0"/>
              </a:rPr>
              <a:t>HST H-alpha</a:t>
            </a:r>
            <a:endParaRPr lang="en-US">
              <a:solidFill>
                <a:srgbClr val="04FF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0700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 descr="FeII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400"/>
            <a:ext cx="9144000" cy="629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228600" y="290513"/>
            <a:ext cx="38242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4FFE4"/>
                </a:solidFill>
                <a:latin typeface="Geneva" charset="0"/>
              </a:rPr>
              <a:t> [Fe II] 1.64 </a:t>
            </a:r>
            <a:r>
              <a:rPr lang="en-US">
                <a:solidFill>
                  <a:srgbClr val="04FFE4"/>
                </a:solidFill>
                <a:latin typeface="Symbol" charset="0"/>
                <a:cs typeface="Symbol" charset="0"/>
              </a:rPr>
              <a:t>m</a:t>
            </a:r>
            <a:r>
              <a:rPr lang="en-US">
                <a:solidFill>
                  <a:srgbClr val="04FFE4"/>
                </a:solidFill>
                <a:latin typeface="Geneva" charset="0"/>
              </a:rPr>
              <a:t>m (GSAOI)</a:t>
            </a:r>
            <a:endParaRPr lang="en-US">
              <a:solidFill>
                <a:srgbClr val="04FF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15713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 descr="ALMA_continuum_1a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317500"/>
            <a:ext cx="9144000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228600" y="290513"/>
            <a:ext cx="48101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4FFE4"/>
                </a:solidFill>
                <a:latin typeface="Geneva" charset="0"/>
              </a:rPr>
              <a:t> ALMA 1.3 mm continuum (1”)</a:t>
            </a:r>
            <a:endParaRPr lang="en-US">
              <a:solidFill>
                <a:srgbClr val="04FF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43371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CARMA_Orion_Tmax_Sii_H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636" y="12095"/>
            <a:ext cx="4618164" cy="674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2400" y="183847"/>
            <a:ext cx="2582758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FF66"/>
                </a:solidFill>
                <a:latin typeface="Geneva" charset="0"/>
              </a:rPr>
              <a:t>Orion A</a:t>
            </a:r>
          </a:p>
          <a:p>
            <a:endParaRPr lang="en-US" sz="3200" dirty="0">
              <a:solidFill>
                <a:srgbClr val="FFFF66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Geneva" charset="0"/>
              </a:rPr>
              <a:t>CO 1-0   </a:t>
            </a:r>
            <a:r>
              <a:rPr lang="en-US" dirty="0" err="1" smtClean="0">
                <a:solidFill>
                  <a:srgbClr val="FF0000"/>
                </a:solidFill>
                <a:latin typeface="Geneva" charset="0"/>
              </a:rPr>
              <a:t>T</a:t>
            </a:r>
            <a:r>
              <a:rPr lang="en-US" baseline="-25000" dirty="0" err="1" smtClean="0">
                <a:solidFill>
                  <a:srgbClr val="FF0000"/>
                </a:solidFill>
                <a:latin typeface="Geneva" charset="0"/>
              </a:rPr>
              <a:t>peak</a:t>
            </a:r>
            <a:endParaRPr lang="en-US" baseline="-25000" dirty="0" smtClean="0">
              <a:solidFill>
                <a:srgbClr val="FF0000"/>
              </a:solidFill>
              <a:latin typeface="Geneva" charset="0"/>
            </a:endParaRPr>
          </a:p>
          <a:p>
            <a:endParaRPr lang="en-US" dirty="0" smtClean="0">
              <a:solidFill>
                <a:srgbClr val="FF0000"/>
              </a:solidFill>
              <a:latin typeface="Geneva" charset="0"/>
            </a:endParaRPr>
          </a:p>
          <a:p>
            <a:r>
              <a:rPr lang="en-US" dirty="0" err="1" smtClean="0">
                <a:solidFill>
                  <a:srgbClr val="FF0000"/>
                </a:solidFill>
                <a:latin typeface="Geneva" charset="0"/>
              </a:rPr>
              <a:t>CARMAOrion</a:t>
            </a:r>
            <a:endParaRPr lang="en-US" dirty="0">
              <a:solidFill>
                <a:srgbClr val="FF0000"/>
              </a:solidFill>
              <a:latin typeface="Geneva" charset="0"/>
            </a:endParaRPr>
          </a:p>
          <a:p>
            <a:r>
              <a:rPr lang="en-US" sz="1800" dirty="0" smtClean="0">
                <a:solidFill>
                  <a:srgbClr val="FF0000"/>
                </a:solidFill>
                <a:latin typeface="Geneva" charset="0"/>
              </a:rPr>
              <a:t>(Kong </a:t>
            </a:r>
            <a:r>
              <a:rPr lang="en-US" sz="1800" dirty="0">
                <a:solidFill>
                  <a:srgbClr val="FF0000"/>
                </a:solidFill>
                <a:latin typeface="Geneva" charset="0"/>
              </a:rPr>
              <a:t>S. et al</a:t>
            </a:r>
            <a:r>
              <a:rPr lang="en-US" sz="1800" dirty="0" smtClean="0">
                <a:solidFill>
                  <a:srgbClr val="FF0000"/>
                </a:solidFill>
                <a:latin typeface="Geneva" charset="0"/>
              </a:rPr>
              <a:t>. 2018)</a:t>
            </a:r>
          </a:p>
          <a:p>
            <a:endParaRPr lang="en-US" dirty="0">
              <a:solidFill>
                <a:srgbClr val="FF0000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33CCFF"/>
                </a:solidFill>
                <a:latin typeface="Geneva" charset="0"/>
              </a:rPr>
              <a:t>[SII] CTIO 4m</a:t>
            </a:r>
          </a:p>
          <a:p>
            <a:endParaRPr lang="en-US" dirty="0" smtClean="0">
              <a:solidFill>
                <a:srgbClr val="FF0000"/>
              </a:solidFill>
              <a:latin typeface="Geneva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029200" y="183847"/>
            <a:ext cx="3609309" cy="3846061"/>
            <a:chOff x="5029200" y="183847"/>
            <a:chExt cx="3609309" cy="3846061"/>
          </a:xfrm>
        </p:grpSpPr>
        <p:sp>
          <p:nvSpPr>
            <p:cNvPr id="2" name="Rectangle 1"/>
            <p:cNvSpPr/>
            <p:nvPr/>
          </p:nvSpPr>
          <p:spPr>
            <a:xfrm>
              <a:off x="7162800" y="183847"/>
              <a:ext cx="147570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FFF66"/>
                  </a:solidFill>
                  <a:latin typeface="Geneva" charset="0"/>
                </a:rPr>
                <a:t>NGC 1977</a:t>
              </a:r>
              <a:endParaRPr lang="en-US" sz="2000" dirty="0"/>
            </a:p>
          </p:txBody>
        </p:sp>
        <p:cxnSp>
          <p:nvCxnSpPr>
            <p:cNvPr id="5" name="Straight Arrow Connector 4"/>
            <p:cNvCxnSpPr>
              <a:stCxn id="2" idx="1"/>
            </p:cNvCxnSpPr>
            <p:nvPr/>
          </p:nvCxnSpPr>
          <p:spPr bwMode="auto">
            <a:xfrm flipH="1" flipV="1">
              <a:off x="5181600" y="183850"/>
              <a:ext cx="1981200" cy="20005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66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8" name="Rectangle 7"/>
            <p:cNvSpPr/>
            <p:nvPr/>
          </p:nvSpPr>
          <p:spPr>
            <a:xfrm>
              <a:off x="7162800" y="1123890"/>
              <a:ext cx="81422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FFF66"/>
                  </a:solidFill>
                  <a:latin typeface="Geneva" charset="0"/>
                </a:rPr>
                <a:t>M 43</a:t>
              </a:r>
              <a:endParaRPr lang="en-US" sz="20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162800" y="1981200"/>
              <a:ext cx="81422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FFF66"/>
                  </a:solidFill>
                  <a:latin typeface="Geneva" charset="0"/>
                </a:rPr>
                <a:t>M 42</a:t>
              </a:r>
              <a:endParaRPr lang="en-US" sz="20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62800" y="2952690"/>
              <a:ext cx="1475709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FFF66"/>
                  </a:solidFill>
                  <a:latin typeface="Geneva" charset="0"/>
                </a:rPr>
                <a:t>NGC 1980</a:t>
              </a:r>
            </a:p>
            <a:p>
              <a:r>
                <a:rPr lang="en-US" sz="2000" dirty="0" smtClean="0">
                  <a:solidFill>
                    <a:srgbClr val="FFFF66"/>
                  </a:solidFill>
                  <a:latin typeface="Geneva" charset="0"/>
                </a:rPr>
                <a:t>   </a:t>
              </a:r>
              <a:r>
                <a:rPr lang="en-US" dirty="0" smtClean="0">
                  <a:solidFill>
                    <a:srgbClr val="FFFF66"/>
                  </a:solidFill>
                  <a:latin typeface="Symbol" charset="2"/>
                  <a:cs typeface="Symbol" charset="2"/>
                </a:rPr>
                <a:t> </a:t>
              </a:r>
              <a:r>
                <a:rPr lang="en-US" dirty="0" err="1" smtClean="0">
                  <a:solidFill>
                    <a:srgbClr val="FFFF66"/>
                  </a:solidFill>
                  <a:latin typeface="Symbol" charset="2"/>
                  <a:cs typeface="Symbol" charset="2"/>
                </a:rPr>
                <a:t>i</a:t>
              </a:r>
              <a:r>
                <a:rPr lang="en-US" sz="2000" dirty="0" smtClean="0">
                  <a:solidFill>
                    <a:srgbClr val="FFFF66"/>
                  </a:solidFill>
                  <a:latin typeface="Geneva" charset="0"/>
                </a:rPr>
                <a:t> </a:t>
              </a:r>
              <a:r>
                <a:rPr lang="en-US" sz="2000" dirty="0">
                  <a:solidFill>
                    <a:srgbClr val="FFFF66"/>
                  </a:solidFill>
                  <a:latin typeface="Geneva" charset="0"/>
                </a:rPr>
                <a:t>Ori </a:t>
              </a:r>
            </a:p>
            <a:p>
              <a:endParaRPr lang="en-US" sz="2000" dirty="0"/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H="1">
              <a:off x="5029200" y="1371600"/>
              <a:ext cx="20574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66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H="1" flipV="1">
              <a:off x="5410200" y="1752600"/>
              <a:ext cx="1524000" cy="381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66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Straight Arrow Connector 16"/>
            <p:cNvCxnSpPr/>
            <p:nvPr/>
          </p:nvCxnSpPr>
          <p:spPr bwMode="auto">
            <a:xfrm flipH="1">
              <a:off x="5105400" y="3200400"/>
              <a:ext cx="19812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66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525903995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 descr="TReCS_11.7um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317500"/>
            <a:ext cx="9144000" cy="621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8" name="Rectangle 3"/>
          <p:cNvSpPr>
            <a:spLocks noChangeArrowheads="1"/>
          </p:cNvSpPr>
          <p:nvPr/>
        </p:nvSpPr>
        <p:spPr bwMode="auto">
          <a:xfrm>
            <a:off x="228600" y="290513"/>
            <a:ext cx="453548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4FFE4"/>
                </a:solidFill>
                <a:latin typeface="Geneva" charset="0"/>
              </a:rPr>
              <a:t> 11.7 </a:t>
            </a:r>
            <a:r>
              <a:rPr lang="en-US">
                <a:solidFill>
                  <a:srgbClr val="04FFE4"/>
                </a:solidFill>
                <a:latin typeface="Symbol" charset="0"/>
                <a:cs typeface="Symbol" charset="0"/>
              </a:rPr>
              <a:t>m</a:t>
            </a:r>
            <a:r>
              <a:rPr lang="en-US">
                <a:solidFill>
                  <a:srgbClr val="04FFE4"/>
                </a:solidFill>
                <a:latin typeface="Geneva" charset="0"/>
              </a:rPr>
              <a:t>m continuum (TReCS)</a:t>
            </a:r>
            <a:endParaRPr lang="en-US">
              <a:solidFill>
                <a:srgbClr val="04FF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7631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1" descr="H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0"/>
            <a:ext cx="91440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228600" y="290513"/>
            <a:ext cx="33289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4FFE4"/>
                </a:solidFill>
                <a:latin typeface="Geneva" charset="0"/>
              </a:rPr>
              <a:t> H</a:t>
            </a:r>
            <a:r>
              <a:rPr lang="en-US" baseline="-25000">
                <a:solidFill>
                  <a:srgbClr val="04FFE4"/>
                </a:solidFill>
                <a:latin typeface="Geneva" charset="0"/>
              </a:rPr>
              <a:t>2</a:t>
            </a:r>
            <a:r>
              <a:rPr lang="en-US">
                <a:solidFill>
                  <a:srgbClr val="04FFE4"/>
                </a:solidFill>
                <a:latin typeface="Geneva" charset="0"/>
              </a:rPr>
              <a:t> 2.12 </a:t>
            </a:r>
            <a:r>
              <a:rPr lang="en-US" sz="2800">
                <a:solidFill>
                  <a:srgbClr val="04FFE4"/>
                </a:solidFill>
                <a:latin typeface="Symbol" charset="0"/>
                <a:cs typeface="Symbol" charset="0"/>
              </a:rPr>
              <a:t>m</a:t>
            </a:r>
            <a:r>
              <a:rPr lang="en-US">
                <a:solidFill>
                  <a:srgbClr val="04FFE4"/>
                </a:solidFill>
                <a:latin typeface="Geneva" charset="0"/>
              </a:rPr>
              <a:t>m (GSAOI)</a:t>
            </a:r>
            <a:endParaRPr lang="en-US">
              <a:solidFill>
                <a:srgbClr val="04FF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88477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 descr="ALMA_224GHz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0"/>
            <a:ext cx="9144000" cy="620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228600" y="290513"/>
            <a:ext cx="53133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4FFE4"/>
                </a:solidFill>
                <a:latin typeface="Geneva" charset="0"/>
              </a:rPr>
              <a:t> ALMA 1.3 mm continuum (0.05”)</a:t>
            </a:r>
            <a:endParaRPr lang="en-US">
              <a:solidFill>
                <a:srgbClr val="04FF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18255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" descr="JVLA_PM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9400"/>
            <a:ext cx="9144000" cy="628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228600" y="290513"/>
            <a:ext cx="2532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4FFE4"/>
                </a:solidFill>
                <a:latin typeface="Geneva" charset="0"/>
              </a:rPr>
              <a:t>JVLA 4 – 8 GHz</a:t>
            </a:r>
            <a:endParaRPr lang="en-US">
              <a:solidFill>
                <a:srgbClr val="04FF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04931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SrcI_0.05a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0"/>
            <a:ext cx="9144000" cy="620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Rectangle 2"/>
          <p:cNvSpPr>
            <a:spLocks noChangeArrowheads="1"/>
          </p:cNvSpPr>
          <p:nvPr/>
        </p:nvSpPr>
        <p:spPr bwMode="auto">
          <a:xfrm>
            <a:off x="228600" y="290513"/>
            <a:ext cx="53133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4FFE4"/>
                </a:solidFill>
                <a:latin typeface="Geneva" charset="0"/>
              </a:rPr>
              <a:t> ALMA 1.3 mm continuum (0.05”)</a:t>
            </a:r>
            <a:endParaRPr lang="en-US">
              <a:solidFill>
                <a:srgbClr val="04FF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5465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Picture 1" descr="SrcI_JVLA_zoomin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342900"/>
            <a:ext cx="9144000" cy="622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228600" y="290513"/>
            <a:ext cx="2532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4FFE4"/>
                </a:solidFill>
                <a:latin typeface="Geneva" charset="0"/>
              </a:rPr>
              <a:t>JVLA 4 – 8 GHz</a:t>
            </a:r>
            <a:endParaRPr lang="en-US">
              <a:solidFill>
                <a:srgbClr val="04FF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18174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Picture 1" descr="SrcI_0.05a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0"/>
            <a:ext cx="9144000" cy="620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228600" y="290513"/>
            <a:ext cx="53133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4FFE4"/>
                </a:solidFill>
                <a:latin typeface="Geneva" charset="0"/>
              </a:rPr>
              <a:t> ALMA 1.3 mm continuum (0.05”)</a:t>
            </a:r>
            <a:endParaRPr lang="en-US">
              <a:solidFill>
                <a:srgbClr val="04FF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16742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1" descr="SiS_color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1981200"/>
            <a:ext cx="291623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4" name="Rectangle 2"/>
          <p:cNvSpPr>
            <a:spLocks noChangeArrowheads="1"/>
          </p:cNvSpPr>
          <p:nvPr/>
        </p:nvSpPr>
        <p:spPr bwMode="auto">
          <a:xfrm>
            <a:off x="228600" y="290513"/>
            <a:ext cx="4305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4FFE4"/>
                </a:solidFill>
                <a:latin typeface="Geneva" charset="0"/>
              </a:rPr>
              <a:t> ALMA 1.3 mm SiS  (0.05”)</a:t>
            </a:r>
            <a:endParaRPr lang="en-US">
              <a:solidFill>
                <a:srgbClr val="04FF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472092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2" descr="fig4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638" y="762000"/>
            <a:ext cx="1094263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781050" y="276225"/>
            <a:ext cx="7281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4FFE4"/>
                </a:solidFill>
                <a:latin typeface="Geneva" charset="0"/>
              </a:rPr>
              <a:t> </a:t>
            </a:r>
            <a:r>
              <a:rPr lang="en-US">
                <a:solidFill>
                  <a:srgbClr val="FF6600"/>
                </a:solidFill>
                <a:latin typeface="Geneva" charset="0"/>
              </a:rPr>
              <a:t>Proper Motions from OMC1:    </a:t>
            </a:r>
            <a:r>
              <a:rPr lang="en-US">
                <a:solidFill>
                  <a:srgbClr val="8BFFE7"/>
                </a:solidFill>
                <a:latin typeface="Geneva" charset="0"/>
              </a:rPr>
              <a:t>K</a:t>
            </a:r>
            <a:r>
              <a:rPr lang="en-US" baseline="-25000">
                <a:solidFill>
                  <a:srgbClr val="8BFFE7"/>
                </a:solidFill>
                <a:latin typeface="Geneva" charset="0"/>
              </a:rPr>
              <a:t>s</a:t>
            </a:r>
            <a:r>
              <a:rPr lang="en-US">
                <a:solidFill>
                  <a:srgbClr val="8BFFE7"/>
                </a:solidFill>
                <a:latin typeface="Geneva" charset="0"/>
              </a:rPr>
              <a:t> &amp; H</a:t>
            </a:r>
            <a:r>
              <a:rPr lang="en-US" sz="2000">
                <a:solidFill>
                  <a:srgbClr val="8BFFE7"/>
                </a:solidFill>
                <a:latin typeface="Geneva" charset="0"/>
              </a:rPr>
              <a:t>2</a:t>
            </a:r>
            <a:r>
              <a:rPr lang="en-US">
                <a:solidFill>
                  <a:srgbClr val="8BFFE7"/>
                </a:solidFill>
                <a:latin typeface="Geneva" charset="0"/>
              </a:rPr>
              <a:t>    </a:t>
            </a:r>
            <a:r>
              <a:rPr lang="en-US">
                <a:solidFill>
                  <a:srgbClr val="FF0000"/>
                </a:solidFill>
                <a:latin typeface="Geneva" charset="0"/>
              </a:rPr>
              <a:t>6 GHz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71683" name="Rectangle 4"/>
          <p:cNvSpPr>
            <a:spLocks noChangeArrowheads="1"/>
          </p:cNvSpPr>
          <p:nvPr/>
        </p:nvSpPr>
        <p:spPr bwMode="auto">
          <a:xfrm>
            <a:off x="457200" y="6246813"/>
            <a:ext cx="24996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In prep. (2019)</a:t>
            </a:r>
            <a:endParaRPr lang="en-US" dirty="0">
              <a:solidFill>
                <a:srgbClr val="FF6600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51072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 descr="ScrI_SiO_8-7_B6con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30163"/>
            <a:ext cx="6981825" cy="677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0" name="Rectangle 2"/>
          <p:cNvSpPr>
            <a:spLocks noChangeArrowheads="1"/>
          </p:cNvSpPr>
          <p:nvPr/>
        </p:nvSpPr>
        <p:spPr bwMode="auto">
          <a:xfrm>
            <a:off x="2895600" y="276225"/>
            <a:ext cx="4570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4FFE4"/>
                </a:solidFill>
                <a:latin typeface="Geneva" charset="0"/>
              </a:rPr>
              <a:t> </a:t>
            </a:r>
            <a:r>
              <a:rPr lang="en-US">
                <a:solidFill>
                  <a:srgbClr val="FF0000"/>
                </a:solidFill>
                <a:latin typeface="Geneva" charset="0"/>
              </a:rPr>
              <a:t>ALMA SiO 8-7   Scr I (0.05”)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73731" name="Rectangle 1"/>
          <p:cNvSpPr>
            <a:spLocks noChangeArrowheads="1"/>
          </p:cNvSpPr>
          <p:nvPr/>
        </p:nvSpPr>
        <p:spPr bwMode="auto">
          <a:xfrm>
            <a:off x="2590800" y="5410200"/>
            <a:ext cx="3044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Geneva" charset="0"/>
              </a:rPr>
              <a:t>850 </a:t>
            </a:r>
            <a:r>
              <a:rPr lang="en-US" sz="2800">
                <a:solidFill>
                  <a:srgbClr val="FFFF00"/>
                </a:solidFill>
                <a:latin typeface="Symbol" charset="0"/>
                <a:cs typeface="Symbol" charset="0"/>
              </a:rPr>
              <a:t>m</a:t>
            </a:r>
            <a:r>
              <a:rPr lang="en-US">
                <a:solidFill>
                  <a:srgbClr val="FFFF00"/>
                </a:solidFill>
                <a:latin typeface="Geneva" charset="0"/>
              </a:rPr>
              <a:t>m continuum  </a:t>
            </a:r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27531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ChangeArrowheads="1"/>
          </p:cNvSpPr>
          <p:nvPr/>
        </p:nvSpPr>
        <p:spPr bwMode="auto">
          <a:xfrm>
            <a:off x="381000" y="152400"/>
            <a:ext cx="8534400" cy="310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000000"/>
                </a:solidFill>
                <a:latin typeface="Geneva" charset="0"/>
              </a:rPr>
              <a:t>Orion OMC1: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N-body dynamics in dense gas =&gt; Orbit decay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</a:t>
            </a:r>
            <a:r>
              <a:rPr lang="en-US" dirty="0" smtClean="0">
                <a:solidFill>
                  <a:srgbClr val="000000"/>
                </a:solidFill>
                <a:latin typeface="Geneva" charset="0"/>
              </a:rPr>
              <a:t>      </a:t>
            </a:r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=&gt; N-body dynamics:  important for IMF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</a:t>
            </a:r>
          </a:p>
        </p:txBody>
      </p:sp>
      <p:pic>
        <p:nvPicPr>
          <p:cNvPr id="100354" name="Picture 2" descr="12CO_3_2_1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" t="2222" r="4946" b="2469"/>
          <a:stretch/>
        </p:blipFill>
        <p:spPr bwMode="auto">
          <a:xfrm>
            <a:off x="2346476" y="152400"/>
            <a:ext cx="4366381" cy="6536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Rectangle 1"/>
          <p:cNvSpPr>
            <a:spLocks noChangeArrowheads="1"/>
          </p:cNvSpPr>
          <p:nvPr/>
        </p:nvSpPr>
        <p:spPr bwMode="auto">
          <a:xfrm>
            <a:off x="152400" y="609600"/>
            <a:ext cx="3581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CO 1-0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V = 4 – 12 km/s</a:t>
            </a:r>
          </a:p>
          <a:p>
            <a:endParaRPr lang="en-US" sz="2000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Kong </a:t>
            </a:r>
            <a:r>
              <a:rPr lang="en-US" sz="2000" dirty="0">
                <a:solidFill>
                  <a:srgbClr val="8BFFE7"/>
                </a:solidFill>
                <a:latin typeface="Geneva" charset="0"/>
              </a:rPr>
              <a:t>S. et al</a:t>
            </a:r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.2018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17117123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rion_BN_disk_Jiang0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68065"/>
            <a:ext cx="5282088" cy="5334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62000" y="381000"/>
            <a:ext cx="57737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The </a:t>
            </a:r>
            <a:r>
              <a:rPr lang="en-US" dirty="0" err="1" smtClean="0">
                <a:solidFill>
                  <a:srgbClr val="FFFF00"/>
                </a:solidFill>
                <a:latin typeface="Geneva" charset="0"/>
              </a:rPr>
              <a:t>Becklin-Neugebauer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 (BN) object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586888" y="5001737"/>
            <a:ext cx="3441968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Geneva" charset="0"/>
              </a:rPr>
              <a:t>H-band </a:t>
            </a:r>
            <a:r>
              <a:rPr lang="en-US" dirty="0" err="1" smtClean="0">
                <a:solidFill>
                  <a:srgbClr val="FF0000"/>
                </a:solidFill>
                <a:latin typeface="Geneva" charset="0"/>
              </a:rPr>
              <a:t>polarimetry</a:t>
            </a:r>
            <a:r>
              <a:rPr lang="en-US" dirty="0" smtClean="0">
                <a:solidFill>
                  <a:srgbClr val="FF0000"/>
                </a:solidFill>
                <a:latin typeface="Geneva" charset="0"/>
              </a:rPr>
              <a:t> of</a:t>
            </a:r>
          </a:p>
          <a:p>
            <a:r>
              <a:rPr lang="en-US" dirty="0" smtClean="0">
                <a:solidFill>
                  <a:srgbClr val="FF0000"/>
                </a:solidFill>
                <a:latin typeface="Geneva" charset="0"/>
              </a:rPr>
              <a:t>BN reflection nebula</a:t>
            </a:r>
          </a:p>
          <a:p>
            <a:endParaRPr lang="en-US" dirty="0">
              <a:solidFill>
                <a:srgbClr val="FF0000"/>
              </a:solidFill>
              <a:latin typeface="Geneva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0" y="6223695"/>
            <a:ext cx="34491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  <a:latin typeface="Geneva" charset="0"/>
              </a:rPr>
              <a:t>(Jiang et al. 2005 Nature)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5010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1" descr="Orion_SrcI_H2O_550_643__rot_curv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0"/>
            <a:ext cx="5930900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101600" y="474663"/>
            <a:ext cx="8839200" cy="772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>
                <a:solidFill>
                  <a:srgbClr val="8BFFE7"/>
                </a:solidFill>
                <a:latin typeface="Geneva" charset="0"/>
              </a:rPr>
              <a:t>Mass of Src </a:t>
            </a:r>
            <a:r>
              <a:rPr lang="en-US">
                <a:solidFill>
                  <a:srgbClr val="8BFFE7"/>
                </a:solidFill>
                <a:latin typeface="Geneva" charset="0"/>
              </a:rPr>
              <a:t>I</a:t>
            </a:r>
          </a:p>
          <a:p>
            <a:endParaRPr lang="en-US">
              <a:solidFill>
                <a:srgbClr val="FF6600"/>
              </a:solidFill>
              <a:latin typeface="Geneva" charset="0"/>
            </a:endParaRPr>
          </a:p>
          <a:p>
            <a:r>
              <a:rPr lang="en-US">
                <a:solidFill>
                  <a:srgbClr val="FF6600"/>
                </a:solidFill>
                <a:latin typeface="Geneva" charset="0"/>
              </a:rPr>
              <a:t>H</a:t>
            </a:r>
            <a:r>
              <a:rPr lang="en-US" baseline="-25000">
                <a:solidFill>
                  <a:srgbClr val="FF6600"/>
                </a:solidFill>
                <a:latin typeface="Geneva" charset="0"/>
              </a:rPr>
              <a:t>2</a:t>
            </a:r>
            <a:r>
              <a:rPr lang="en-US">
                <a:solidFill>
                  <a:srgbClr val="FF6600"/>
                </a:solidFill>
                <a:latin typeface="Geneva" charset="0"/>
              </a:rPr>
              <a:t>O 5</a:t>
            </a:r>
            <a:r>
              <a:rPr lang="en-US" baseline="-25000">
                <a:solidFill>
                  <a:srgbClr val="FF6600"/>
                </a:solidFill>
                <a:latin typeface="Geneva" charset="0"/>
              </a:rPr>
              <a:t>5,0</a:t>
            </a:r>
            <a:r>
              <a:rPr lang="en-US">
                <a:solidFill>
                  <a:srgbClr val="FF6600"/>
                </a:solidFill>
                <a:latin typeface="Geneva" charset="0"/>
              </a:rPr>
              <a:t>-6</a:t>
            </a:r>
            <a:r>
              <a:rPr lang="en-US" baseline="-25000">
                <a:solidFill>
                  <a:srgbClr val="FF6600"/>
                </a:solidFill>
                <a:latin typeface="Geneva" charset="0"/>
              </a:rPr>
              <a:t>4,3</a:t>
            </a:r>
          </a:p>
          <a:p>
            <a:endParaRPr lang="en-US" baseline="-25000">
              <a:solidFill>
                <a:srgbClr val="FF6600"/>
              </a:solidFill>
              <a:latin typeface="Geneva" charset="0"/>
            </a:endParaRPr>
          </a:p>
          <a:p>
            <a:endParaRPr lang="en-US">
              <a:solidFill>
                <a:srgbClr val="FF6600"/>
              </a:solidFill>
              <a:latin typeface="Geneva" charset="0"/>
            </a:endParaRPr>
          </a:p>
          <a:p>
            <a:r>
              <a:rPr lang="en-US">
                <a:solidFill>
                  <a:srgbClr val="FF6600"/>
                </a:solidFill>
                <a:latin typeface="Geneva" charset="0"/>
              </a:rPr>
              <a:t>232.6867 GHz</a:t>
            </a:r>
          </a:p>
          <a:p>
            <a:endParaRPr lang="en-US">
              <a:solidFill>
                <a:srgbClr val="FF6600"/>
              </a:solidFill>
              <a:latin typeface="Geneva" charset="0"/>
            </a:endParaRPr>
          </a:p>
          <a:p>
            <a:endParaRPr lang="en-US">
              <a:solidFill>
                <a:srgbClr val="FF6600"/>
              </a:solidFill>
              <a:latin typeface="Geneva" charset="0"/>
            </a:endParaRPr>
          </a:p>
          <a:p>
            <a:r>
              <a:rPr lang="en-US">
                <a:solidFill>
                  <a:srgbClr val="8BFFE7"/>
                </a:solidFill>
                <a:latin typeface="Geneva" charset="0"/>
              </a:rPr>
              <a:t>M ~ 15 M</a:t>
            </a:r>
            <a:r>
              <a:rPr lang="en-US" baseline="-25000">
                <a:solidFill>
                  <a:srgbClr val="8BFFE7"/>
                </a:solidFill>
                <a:latin typeface="Geneva" charset="0"/>
              </a:rPr>
              <a:t>o</a:t>
            </a:r>
          </a:p>
          <a:p>
            <a:endParaRPr lang="en-US" baseline="-25000">
              <a:solidFill>
                <a:srgbClr val="FF6600"/>
              </a:solidFill>
              <a:latin typeface="Geneva" charset="0"/>
            </a:endParaRPr>
          </a:p>
          <a:p>
            <a:r>
              <a:rPr lang="en-US" b="0">
                <a:solidFill>
                  <a:srgbClr val="33CCFF"/>
                </a:solidFill>
                <a:latin typeface="Geneva" charset="0"/>
              </a:rPr>
              <a:t>Blue:</a:t>
            </a:r>
          </a:p>
          <a:p>
            <a:r>
              <a:rPr lang="en-US" b="0">
                <a:solidFill>
                  <a:srgbClr val="33CCFF"/>
                </a:solidFill>
                <a:latin typeface="Geneva" charset="0"/>
              </a:rPr>
              <a:t>Fit to emission</a:t>
            </a:r>
          </a:p>
          <a:p>
            <a:r>
              <a:rPr lang="en-US">
                <a:solidFill>
                  <a:srgbClr val="33CCFF"/>
                </a:solidFill>
                <a:latin typeface="Geneva" charset="0"/>
              </a:rPr>
              <a:t>Edge</a:t>
            </a:r>
          </a:p>
          <a:p>
            <a:endParaRPr lang="en-US" baseline="-25000">
              <a:solidFill>
                <a:srgbClr val="FF6600"/>
              </a:solidFill>
              <a:latin typeface="Geneva" charset="0"/>
            </a:endParaRPr>
          </a:p>
          <a:p>
            <a:endParaRPr lang="en-US">
              <a:solidFill>
                <a:srgbClr val="FF6600"/>
              </a:solidFill>
              <a:latin typeface="Geneva" charset="0"/>
            </a:endParaRPr>
          </a:p>
          <a:p>
            <a:endParaRPr lang="en-US">
              <a:solidFill>
                <a:srgbClr val="FF6600"/>
              </a:solidFill>
              <a:latin typeface="Geneva" charset="0"/>
            </a:endParaRPr>
          </a:p>
          <a:p>
            <a:r>
              <a:rPr lang="en-US" sz="2000">
                <a:solidFill>
                  <a:srgbClr val="FF6600"/>
                </a:solidFill>
                <a:latin typeface="Geneva" charset="0"/>
              </a:rPr>
              <a:t>Ginsburg+ 2018</a:t>
            </a:r>
          </a:p>
          <a:p>
            <a:r>
              <a:rPr lang="en-US" sz="2000">
                <a:solidFill>
                  <a:srgbClr val="FF6600"/>
                </a:solidFill>
                <a:latin typeface="Geneva" charset="0"/>
              </a:rPr>
              <a:t>See Seifried, Sanchez-Monge, Walch, &amp; Banerjee  2016  for method</a:t>
            </a:r>
          </a:p>
          <a:p>
            <a:endParaRPr lang="en-US">
              <a:solidFill>
                <a:srgbClr val="FF6600"/>
              </a:solidFill>
              <a:latin typeface="Geneva" charset="0"/>
            </a:endParaRPr>
          </a:p>
          <a:p>
            <a:endParaRPr lang="en-US" baseline="-25000">
              <a:solidFill>
                <a:srgbClr val="7DC5FF"/>
              </a:solidFill>
              <a:latin typeface="Geneva" charset="0"/>
            </a:endParaRPr>
          </a:p>
          <a:p>
            <a:endParaRPr lang="en-US">
              <a:solidFill>
                <a:srgbClr val="04FFE4"/>
              </a:solidFill>
              <a:latin typeface="Geneva" charset="0"/>
            </a:endParaRPr>
          </a:p>
          <a:p>
            <a:endParaRPr lang="en-US">
              <a:solidFill>
                <a:srgbClr val="04FF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69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3" descr="ScrI_SiO_8-7_B6cont_lowV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75" y="38100"/>
            <a:ext cx="6994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2895600" y="276225"/>
            <a:ext cx="3614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4FFE4"/>
                </a:solidFill>
                <a:latin typeface="Geneva" charset="0"/>
              </a:rPr>
              <a:t> </a:t>
            </a:r>
            <a:r>
              <a:rPr lang="en-US">
                <a:solidFill>
                  <a:srgbClr val="FF0000"/>
                </a:solidFill>
                <a:latin typeface="Geneva" charset="0"/>
              </a:rPr>
              <a:t>ALMA SiO 8-7   Low V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2590800" y="5410200"/>
            <a:ext cx="3044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Geneva" charset="0"/>
              </a:rPr>
              <a:t>850 </a:t>
            </a:r>
            <a:r>
              <a:rPr lang="en-US" sz="2800">
                <a:solidFill>
                  <a:srgbClr val="FFFF00"/>
                </a:solidFill>
                <a:latin typeface="Symbol" charset="0"/>
                <a:cs typeface="Symbol" charset="0"/>
              </a:rPr>
              <a:t>m</a:t>
            </a:r>
            <a:r>
              <a:rPr lang="en-US">
                <a:solidFill>
                  <a:srgbClr val="FFFF00"/>
                </a:solidFill>
                <a:latin typeface="Geneva" charset="0"/>
              </a:rPr>
              <a:t>m continuum  </a:t>
            </a:r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028660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ChangeArrowheads="1"/>
          </p:cNvSpPr>
          <p:nvPr/>
        </p:nvSpPr>
        <p:spPr bwMode="auto">
          <a:xfrm>
            <a:off x="2895600" y="276225"/>
            <a:ext cx="45704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4FFE4"/>
                </a:solidFill>
                <a:latin typeface="Geneva" charset="0"/>
              </a:rPr>
              <a:t> </a:t>
            </a:r>
            <a:r>
              <a:rPr lang="en-US">
                <a:solidFill>
                  <a:srgbClr val="FF0000"/>
                </a:solidFill>
                <a:latin typeface="Geneva" charset="0"/>
              </a:rPr>
              <a:t>ALMA SiO 8-7   Scr I (0.05”)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77826" name="Picture 1" descr="ScrI_SiO_8-7_B6cont_highV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800" y="0"/>
            <a:ext cx="726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7" name="Rectangle 2"/>
          <p:cNvSpPr>
            <a:spLocks noChangeArrowheads="1"/>
          </p:cNvSpPr>
          <p:nvPr/>
        </p:nvSpPr>
        <p:spPr bwMode="auto">
          <a:xfrm>
            <a:off x="2895600" y="276225"/>
            <a:ext cx="3762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4FFE4"/>
                </a:solidFill>
                <a:latin typeface="Geneva" charset="0"/>
              </a:rPr>
              <a:t> </a:t>
            </a:r>
            <a:r>
              <a:rPr lang="en-US">
                <a:solidFill>
                  <a:srgbClr val="FF0000"/>
                </a:solidFill>
                <a:latin typeface="Geneva" charset="0"/>
              </a:rPr>
              <a:t>ALMA SiO 8-7   High V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2590800" y="5410200"/>
            <a:ext cx="30448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  <a:latin typeface="Geneva" charset="0"/>
              </a:rPr>
              <a:t>850 </a:t>
            </a:r>
            <a:r>
              <a:rPr lang="en-US" sz="2800">
                <a:solidFill>
                  <a:srgbClr val="FFFF00"/>
                </a:solidFill>
                <a:latin typeface="Symbol" charset="0"/>
                <a:cs typeface="Symbol" charset="0"/>
              </a:rPr>
              <a:t>m</a:t>
            </a:r>
            <a:r>
              <a:rPr lang="en-US">
                <a:solidFill>
                  <a:srgbClr val="FFFF00"/>
                </a:solidFill>
                <a:latin typeface="Geneva" charset="0"/>
              </a:rPr>
              <a:t>m continuum  </a:t>
            </a:r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48436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2338" name="ClusterDecayExample.mov" descr="/Users/bally/Movies/ClusterDecayExample.mo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638"/>
            <a:ext cx="7162800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648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02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7023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0233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702338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MC1_ALMA_Max_Source_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087" y="914400"/>
            <a:ext cx="4517513" cy="552026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1000" y="-103703"/>
            <a:ext cx="9829800" cy="75713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75000"/>
                  </a:schemeClr>
                </a:solidFill>
                <a:latin typeface="Geneva" charset="0"/>
              </a:rPr>
              <a:t>                         </a:t>
            </a:r>
            <a:r>
              <a:rPr lang="en-US" sz="3200" dirty="0" smtClean="0">
                <a:solidFill>
                  <a:srgbClr val="04FFE4"/>
                </a:solidFill>
                <a:latin typeface="Geneva" charset="0"/>
              </a:rPr>
              <a:t>Conclusions:</a:t>
            </a:r>
            <a:endParaRPr lang="en-US" dirty="0">
              <a:solidFill>
                <a:srgbClr val="FF0000"/>
              </a:solidFill>
              <a:latin typeface="Geneva" charset="0"/>
            </a:endParaRP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Gravitational collapse &amp; fragmentation</a:t>
            </a:r>
          </a:p>
          <a:p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     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Most stars form in “transient” clusters</a:t>
            </a:r>
          </a:p>
          <a:p>
            <a:endParaRPr lang="en-US" dirty="0">
              <a:solidFill>
                <a:srgbClr val="FF6600"/>
              </a:solidFill>
              <a:latin typeface="Geneva" charset="0"/>
            </a:endParaRP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Jets, explosions, and UV</a:t>
            </a:r>
          </a:p>
          <a:p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     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Self-regulation of star formation</a:t>
            </a:r>
          </a:p>
          <a:p>
            <a:pPr marL="342900" indent="-342900">
              <a:buFontTx/>
              <a:buChar char="-"/>
            </a:pPr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pPr marL="342900" indent="-342900">
              <a:buFontTx/>
              <a:buChar char="-"/>
            </a:pP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4-star interaction in Orion:</a:t>
            </a:r>
          </a:p>
          <a:p>
            <a:r>
              <a:rPr lang="en-US" dirty="0">
                <a:solidFill>
                  <a:srgbClr val="FF0000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Geneva" charset="0"/>
              </a:rPr>
              <a:t>      </a:t>
            </a:r>
            <a:r>
              <a:rPr lang="en-US" sz="1800" dirty="0" smtClean="0">
                <a:solidFill>
                  <a:srgbClr val="04FFE4"/>
                </a:solidFill>
                <a:latin typeface="Geneva" charset="0"/>
              </a:rPr>
              <a:t>A.D. 125+/-25 year</a:t>
            </a:r>
          </a:p>
          <a:p>
            <a:r>
              <a:rPr lang="en-US" sz="1800" dirty="0">
                <a:solidFill>
                  <a:srgbClr val="04FFE4"/>
                </a:solidFill>
                <a:latin typeface="Geneva" charset="0"/>
              </a:rPr>
              <a:t> </a:t>
            </a:r>
            <a:r>
              <a:rPr lang="en-US" sz="1800" dirty="0" smtClean="0">
                <a:solidFill>
                  <a:srgbClr val="04FFE4"/>
                </a:solidFill>
                <a:latin typeface="Geneva" charset="0"/>
              </a:rPr>
              <a:t>         D = 1350 </a:t>
            </a:r>
            <a:r>
              <a:rPr lang="en-US" sz="1800" dirty="0" err="1" smtClean="0">
                <a:solidFill>
                  <a:srgbClr val="04FFE4"/>
                </a:solidFill>
                <a:latin typeface="Geneva" charset="0"/>
              </a:rPr>
              <a:t>l.y</a:t>
            </a:r>
            <a:r>
              <a:rPr lang="en-US" sz="1800" dirty="0" smtClean="0">
                <a:solidFill>
                  <a:srgbClr val="04FFE4"/>
                </a:solidFill>
                <a:latin typeface="Geneva" charset="0"/>
              </a:rPr>
              <a:t>.  =&gt; 1475 A.D.</a:t>
            </a:r>
          </a:p>
          <a:p>
            <a:endParaRPr lang="en-US" sz="2000" dirty="0">
              <a:solidFill>
                <a:srgbClr val="04FFE4"/>
              </a:solidFill>
              <a:latin typeface="Geneva" charset="0"/>
            </a:endParaRPr>
          </a:p>
          <a:p>
            <a:r>
              <a:rPr lang="en-US" sz="2000" dirty="0">
                <a:solidFill>
                  <a:srgbClr val="04FFE4"/>
                </a:solidFill>
                <a:latin typeface="Geneva" charset="0"/>
              </a:rPr>
              <a:t> </a:t>
            </a:r>
            <a:r>
              <a:rPr lang="en-US" sz="2000" dirty="0" smtClean="0">
                <a:solidFill>
                  <a:srgbClr val="04FFE4"/>
                </a:solidFill>
                <a:latin typeface="Geneva" charset="0"/>
              </a:rPr>
              <a:t>        </a:t>
            </a:r>
            <a:r>
              <a:rPr lang="en-US" sz="2000" dirty="0" smtClean="0">
                <a:solidFill>
                  <a:srgbClr val="FF6600"/>
                </a:solidFill>
                <a:latin typeface="Geneva" charset="0"/>
              </a:rPr>
              <a:t>Eject 3 stars:  BN, </a:t>
            </a:r>
            <a:r>
              <a:rPr lang="en-US" sz="2000" dirty="0" err="1" smtClean="0">
                <a:solidFill>
                  <a:srgbClr val="FF6600"/>
                </a:solidFill>
                <a:latin typeface="Geneva" charset="0"/>
              </a:rPr>
              <a:t>Src</a:t>
            </a:r>
            <a:r>
              <a:rPr lang="en-US" sz="2000" dirty="0" smtClean="0">
                <a:solidFill>
                  <a:srgbClr val="FF6600"/>
                </a:solidFill>
                <a:latin typeface="Geneva" charset="0"/>
              </a:rPr>
              <a:t> I, x</a:t>
            </a:r>
          </a:p>
          <a:p>
            <a:r>
              <a:rPr lang="en-US" sz="1800" dirty="0">
                <a:solidFill>
                  <a:srgbClr val="FF6600"/>
                </a:solidFill>
                <a:latin typeface="Geneva" charset="0"/>
              </a:rPr>
              <a:t> </a:t>
            </a:r>
            <a:r>
              <a:rPr lang="en-US" sz="1800" dirty="0" smtClean="0">
                <a:solidFill>
                  <a:srgbClr val="FF6600"/>
                </a:solidFill>
                <a:latin typeface="Geneva" charset="0"/>
              </a:rPr>
              <a:t>         </a:t>
            </a:r>
            <a:r>
              <a:rPr lang="en-US" sz="2000" dirty="0" smtClean="0">
                <a:solidFill>
                  <a:srgbClr val="FF6600"/>
                </a:solidFill>
                <a:latin typeface="Geneva" charset="0"/>
              </a:rPr>
              <a:t>10</a:t>
            </a:r>
            <a:r>
              <a:rPr lang="en-US" sz="2000" baseline="30000" dirty="0" smtClean="0">
                <a:solidFill>
                  <a:srgbClr val="FF6600"/>
                </a:solidFill>
                <a:latin typeface="Geneva" charset="0"/>
              </a:rPr>
              <a:t>48</a:t>
            </a:r>
            <a:r>
              <a:rPr lang="en-US" sz="2000" dirty="0" smtClean="0">
                <a:solidFill>
                  <a:srgbClr val="FF6600"/>
                </a:solidFill>
                <a:latin typeface="Geneva" charset="0"/>
              </a:rPr>
              <a:t> erg explosion in 10 M</a:t>
            </a:r>
            <a:r>
              <a:rPr lang="en-US" sz="2000" baseline="-25000" dirty="0" smtClean="0">
                <a:solidFill>
                  <a:srgbClr val="FF6600"/>
                </a:solidFill>
                <a:latin typeface="Geneva" charset="0"/>
              </a:rPr>
              <a:t>o</a:t>
            </a:r>
            <a:r>
              <a:rPr lang="en-US" sz="2000" dirty="0" smtClean="0">
                <a:solidFill>
                  <a:srgbClr val="FF6600"/>
                </a:solidFill>
                <a:latin typeface="Geneva" charset="0"/>
              </a:rPr>
              <a:t> of gas</a:t>
            </a:r>
          </a:p>
          <a:p>
            <a:r>
              <a:rPr lang="en-US" sz="2000" dirty="0">
                <a:solidFill>
                  <a:srgbClr val="04FFE4"/>
                </a:solidFill>
                <a:latin typeface="Geneva" charset="0"/>
              </a:rPr>
              <a:t> </a:t>
            </a:r>
            <a:r>
              <a:rPr lang="en-US" sz="2000" dirty="0" smtClean="0">
                <a:solidFill>
                  <a:srgbClr val="04FFE4"/>
                </a:solidFill>
                <a:latin typeface="Geneva" charset="0"/>
              </a:rPr>
              <a:t>       </a:t>
            </a:r>
            <a:r>
              <a:rPr lang="en-US" sz="2000" dirty="0" err="1" smtClean="0">
                <a:solidFill>
                  <a:srgbClr val="04FFE4"/>
                </a:solidFill>
                <a:latin typeface="Geneva" charset="0"/>
              </a:rPr>
              <a:t>Src</a:t>
            </a:r>
            <a:r>
              <a:rPr lang="en-US" sz="2000" dirty="0" smtClean="0">
                <a:solidFill>
                  <a:srgbClr val="04FFE4"/>
                </a:solidFill>
                <a:latin typeface="Geneva" charset="0"/>
              </a:rPr>
              <a:t> I  - a 15 M</a:t>
            </a:r>
            <a:r>
              <a:rPr lang="en-US" sz="2000" baseline="-25000" dirty="0" smtClean="0">
                <a:solidFill>
                  <a:srgbClr val="04FFE4"/>
                </a:solidFill>
                <a:latin typeface="Geneva" charset="0"/>
              </a:rPr>
              <a:t>o</a:t>
            </a:r>
            <a:r>
              <a:rPr lang="en-US" sz="2000" dirty="0" smtClean="0">
                <a:solidFill>
                  <a:srgbClr val="04FFE4"/>
                </a:solidFill>
                <a:latin typeface="Geneva" charset="0"/>
              </a:rPr>
              <a:t> merger remnant</a:t>
            </a:r>
            <a:endParaRPr lang="en-US" sz="2000" dirty="0">
              <a:solidFill>
                <a:srgbClr val="04FFE4"/>
              </a:solidFill>
              <a:latin typeface="Geneva" charset="0"/>
            </a:endParaRPr>
          </a:p>
          <a:p>
            <a:endParaRPr lang="en-US" sz="2000" dirty="0" smtClean="0">
              <a:solidFill>
                <a:srgbClr val="04FFE4"/>
              </a:solidFill>
              <a:latin typeface="Geneva" charset="0"/>
            </a:endParaRPr>
          </a:p>
          <a:p>
            <a:pPr marL="457200" indent="-457200">
              <a:buFontTx/>
              <a:buChar char="-"/>
            </a:pPr>
            <a:r>
              <a:rPr lang="en-US" u="sng" dirty="0" smtClean="0">
                <a:solidFill>
                  <a:srgbClr val="FFFF66"/>
                </a:solidFill>
                <a:latin typeface="Geneva" charset="0"/>
              </a:rPr>
              <a:t>N-body interactions / ejections</a:t>
            </a:r>
          </a:p>
          <a:p>
            <a:r>
              <a:rPr lang="en-US" dirty="0" smtClean="0">
                <a:solidFill>
                  <a:srgbClr val="FFFF66"/>
                </a:solidFill>
                <a:latin typeface="Geneva" charset="0"/>
              </a:rPr>
              <a:t>    as important as </a:t>
            </a:r>
          </a:p>
          <a:p>
            <a:r>
              <a:rPr lang="en-US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FFFF66"/>
                </a:solidFill>
                <a:latin typeface="Geneva" charset="0"/>
              </a:rPr>
              <a:t>   initial conditions for </a:t>
            </a:r>
          </a:p>
          <a:p>
            <a:r>
              <a:rPr lang="en-US" dirty="0">
                <a:solidFill>
                  <a:srgbClr val="FFFF66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FFFF66"/>
                </a:solidFill>
                <a:latin typeface="Geneva" charset="0"/>
              </a:rPr>
              <a:t>   </a:t>
            </a:r>
            <a:r>
              <a:rPr lang="en-US" u="sng" dirty="0" smtClean="0">
                <a:solidFill>
                  <a:srgbClr val="FFFF66"/>
                </a:solidFill>
                <a:latin typeface="Geneva" charset="0"/>
              </a:rPr>
              <a:t>stellar masses</a:t>
            </a:r>
          </a:p>
          <a:p>
            <a:endParaRPr lang="en-US" sz="2800" dirty="0">
              <a:solidFill>
                <a:srgbClr val="FFFF66"/>
              </a:solidFill>
            </a:endParaRPr>
          </a:p>
          <a:p>
            <a:endParaRPr lang="en-US" sz="2000" dirty="0">
              <a:solidFill>
                <a:srgbClr val="04FFE4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40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3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0"/>
            <a:ext cx="53350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71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3b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313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7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3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300" y="0"/>
            <a:ext cx="5356041" cy="6858000"/>
          </a:xfrm>
          <a:prstGeom prst="rect">
            <a:avLst/>
          </a:prstGeom>
        </p:spPr>
      </p:pic>
      <p:cxnSp>
        <p:nvCxnSpPr>
          <p:cNvPr id="3" name="Straight Arrow Connector 2"/>
          <p:cNvCxnSpPr/>
          <p:nvPr/>
        </p:nvCxnSpPr>
        <p:spPr bwMode="auto">
          <a:xfrm flipH="1">
            <a:off x="4343400" y="4572000"/>
            <a:ext cx="795337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81923" name="TextBox 4"/>
          <p:cNvSpPr txBox="1">
            <a:spLocks noChangeArrowheads="1"/>
          </p:cNvSpPr>
          <p:nvPr/>
        </p:nvSpPr>
        <p:spPr bwMode="auto">
          <a:xfrm>
            <a:off x="5232400" y="4356705"/>
            <a:ext cx="19954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FF0000"/>
                </a:solidFill>
                <a:latin typeface="Arial" charset="0"/>
                <a:cs typeface="Arial" charset="0"/>
              </a:rPr>
              <a:t>M(</a:t>
            </a:r>
            <a:r>
              <a:rPr lang="en-US" sz="1800" b="0" dirty="0" err="1">
                <a:solidFill>
                  <a:srgbClr val="FF0000"/>
                </a:solidFill>
                <a:latin typeface="Arial" charset="0"/>
                <a:cs typeface="Arial" charset="0"/>
              </a:rPr>
              <a:t>Src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  <a:cs typeface="Arial" charset="0"/>
              </a:rPr>
              <a:t> I)~ </a:t>
            </a:r>
            <a:r>
              <a:rPr lang="en-US" sz="1800" b="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16.0 </a:t>
            </a:r>
            <a:r>
              <a:rPr lang="en-US" sz="1800" b="0" dirty="0">
                <a:solidFill>
                  <a:srgbClr val="FF0000"/>
                </a:solidFill>
                <a:latin typeface="Arial" charset="0"/>
                <a:cs typeface="Arial" charset="0"/>
              </a:rPr>
              <a:t>M</a:t>
            </a:r>
            <a:r>
              <a:rPr lang="en-US" sz="1800" b="0" baseline="-25000" dirty="0">
                <a:solidFill>
                  <a:srgbClr val="FF0000"/>
                </a:solidFill>
                <a:latin typeface="Arial" charset="0"/>
                <a:cs typeface="Arial" charset="0"/>
              </a:rPr>
              <a:t>o</a:t>
            </a:r>
          </a:p>
        </p:txBody>
      </p:sp>
      <p:sp>
        <p:nvSpPr>
          <p:cNvPr id="81924" name="TextBox 7"/>
          <p:cNvSpPr txBox="1">
            <a:spLocks noChangeArrowheads="1"/>
          </p:cNvSpPr>
          <p:nvPr/>
        </p:nvSpPr>
        <p:spPr bwMode="auto">
          <a:xfrm>
            <a:off x="5284787" y="4724400"/>
            <a:ext cx="16494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FF0000"/>
                </a:solidFill>
                <a:latin typeface="Arial" charset="0"/>
                <a:cs typeface="Arial" charset="0"/>
              </a:rPr>
              <a:t>M(BN)~ 12 M</a:t>
            </a:r>
            <a:r>
              <a:rPr lang="en-US" sz="1800" b="0" baseline="-25000" dirty="0">
                <a:solidFill>
                  <a:srgbClr val="FF0000"/>
                </a:solidFill>
                <a:latin typeface="Arial" charset="0"/>
                <a:cs typeface="Arial" charset="0"/>
              </a:rPr>
              <a:t>o</a:t>
            </a:r>
          </a:p>
        </p:txBody>
      </p:sp>
      <p:sp>
        <p:nvSpPr>
          <p:cNvPr id="81925" name="TextBox 8"/>
          <p:cNvSpPr txBox="1">
            <a:spLocks noChangeArrowheads="1"/>
          </p:cNvSpPr>
          <p:nvPr/>
        </p:nvSpPr>
        <p:spPr bwMode="auto">
          <a:xfrm>
            <a:off x="5351462" y="5105400"/>
            <a:ext cx="13541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b="0" dirty="0">
                <a:solidFill>
                  <a:srgbClr val="FF0000"/>
                </a:solidFill>
                <a:latin typeface="Arial" charset="0"/>
                <a:cs typeface="Arial" charset="0"/>
              </a:rPr>
              <a:t>M(X)~ 3 M</a:t>
            </a:r>
            <a:r>
              <a:rPr lang="en-US" sz="1800" b="0" baseline="-25000" dirty="0">
                <a:solidFill>
                  <a:srgbClr val="FF0000"/>
                </a:solidFill>
                <a:latin typeface="Arial" charset="0"/>
                <a:cs typeface="Arial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75081204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ig3d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0"/>
            <a:ext cx="53182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3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ChangeArrowheads="1"/>
          </p:cNvSpPr>
          <p:nvPr/>
        </p:nvSpPr>
        <p:spPr bwMode="auto">
          <a:xfrm>
            <a:off x="228600" y="152400"/>
            <a:ext cx="9067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  =&gt;  Novae, stellar mergers, SNe, Protostellar mergers?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</a:t>
            </a:r>
          </a:p>
        </p:txBody>
      </p:sp>
      <p:pic>
        <p:nvPicPr>
          <p:cNvPr id="102402" name="Picture 1" descr="12CO_4_3_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0"/>
            <a:ext cx="4743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2400" y="609600"/>
            <a:ext cx="3581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CO 1-0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V = 4 – 12 km/s</a:t>
            </a:r>
          </a:p>
          <a:p>
            <a:endParaRPr lang="en-US" sz="2000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Kong </a:t>
            </a:r>
            <a:r>
              <a:rPr lang="en-US" sz="2000" dirty="0">
                <a:solidFill>
                  <a:srgbClr val="8BFFE7"/>
                </a:solidFill>
                <a:latin typeface="Geneva" charset="0"/>
              </a:rPr>
              <a:t>S. et al</a:t>
            </a:r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.2018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34557709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Picture 1" descr="OMC1_explosion_ALMA_Gemin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"/>
            <a:ext cx="7620000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032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MC1_Bally_HAWC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5" t="12547" r="14942" b="11207"/>
          <a:stretch/>
        </p:blipFill>
        <p:spPr>
          <a:xfrm>
            <a:off x="3148390" y="118533"/>
            <a:ext cx="5960534" cy="673946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8600" y="381000"/>
            <a:ext cx="208347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B-fields?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HAWC+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Chuss+2019 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98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MC1_fossil_outflow_b2_b4_CO_10_13km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625" y="0"/>
            <a:ext cx="642937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8600" y="381000"/>
            <a:ext cx="2394405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Pre-explosion</a:t>
            </a:r>
          </a:p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cavities</a:t>
            </a:r>
          </a:p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by pre-existing</a:t>
            </a: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o</a:t>
            </a:r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utflows?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13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ChangeArrowheads="1"/>
          </p:cNvSpPr>
          <p:nvPr/>
        </p:nvSpPr>
        <p:spPr bwMode="auto">
          <a:xfrm>
            <a:off x="381000" y="152400"/>
            <a:ext cx="8534400" cy="7171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 smtClean="0">
                <a:solidFill>
                  <a:srgbClr val="04FFE4"/>
                </a:solidFill>
                <a:latin typeface="Geneva" charset="0"/>
              </a:rPr>
              <a:t>        ~10</a:t>
            </a:r>
            <a:r>
              <a:rPr lang="en-US" sz="2800" baseline="30000" dirty="0" smtClean="0">
                <a:solidFill>
                  <a:srgbClr val="04FFE4"/>
                </a:solidFill>
                <a:latin typeface="Geneva" charset="0"/>
              </a:rPr>
              <a:t>48</a:t>
            </a:r>
            <a:r>
              <a:rPr lang="en-US" sz="2800" dirty="0" smtClean="0">
                <a:solidFill>
                  <a:srgbClr val="04FFE4"/>
                </a:solidFill>
                <a:latin typeface="Geneva" charset="0"/>
              </a:rPr>
              <a:t> erg explosion in Orion </a:t>
            </a:r>
            <a:r>
              <a:rPr lang="en-US" sz="2800" dirty="0">
                <a:solidFill>
                  <a:srgbClr val="04FFE4"/>
                </a:solidFill>
                <a:latin typeface="Geneva" charset="0"/>
              </a:rPr>
              <a:t>OMC1:  </a:t>
            </a:r>
          </a:p>
          <a:p>
            <a:endParaRPr lang="en-US" dirty="0">
              <a:solidFill>
                <a:srgbClr val="FF6600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  </a:t>
            </a:r>
            <a:r>
              <a:rPr lang="en-US" dirty="0">
                <a:solidFill>
                  <a:srgbClr val="FFFF00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Orbit </a:t>
            </a:r>
            <a:r>
              <a:rPr lang="en-US" dirty="0">
                <a:solidFill>
                  <a:srgbClr val="FFFF00"/>
                </a:solidFill>
                <a:latin typeface="Geneva" charset="0"/>
              </a:rPr>
              <a:t>decay </a:t>
            </a:r>
          </a:p>
          <a:p>
            <a:r>
              <a:rPr lang="en-US" dirty="0">
                <a:solidFill>
                  <a:srgbClr val="FFFF00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                  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 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Non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-hierarchical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system</a:t>
            </a:r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Geneva" charset="0"/>
              </a:rPr>
              <a:t>   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Form ~1 AU binary </a:t>
            </a:r>
            <a:r>
              <a:rPr lang="en-US" sz="2000" dirty="0" smtClean="0">
                <a:solidFill>
                  <a:srgbClr val="FFFF00"/>
                </a:solidFill>
                <a:latin typeface="Geneva" charset="0"/>
              </a:rPr>
              <a:t>or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 merger (</a:t>
            </a:r>
            <a:r>
              <a:rPr lang="en-US" dirty="0" err="1" smtClean="0">
                <a:solidFill>
                  <a:srgbClr val="FFFF00"/>
                </a:solidFill>
                <a:latin typeface="Geneva" charset="0"/>
              </a:rPr>
              <a:t>Src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 I)? </a:t>
            </a:r>
          </a:p>
          <a:p>
            <a:r>
              <a:rPr lang="en-US" dirty="0">
                <a:solidFill>
                  <a:srgbClr val="FFFF00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                    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~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550 years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ago     ~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10</a:t>
            </a:r>
            <a:r>
              <a:rPr lang="en-US" baseline="30000" dirty="0">
                <a:solidFill>
                  <a:srgbClr val="FF6600"/>
                </a:solidFill>
                <a:latin typeface="Geneva" charset="0"/>
              </a:rPr>
              <a:t>48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ergs</a:t>
            </a:r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Geneva" charset="0"/>
              </a:rPr>
              <a:t>   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Explosion </a:t>
            </a:r>
            <a:r>
              <a:rPr lang="en-US" dirty="0">
                <a:solidFill>
                  <a:srgbClr val="FFFF00"/>
                </a:solidFill>
                <a:latin typeface="Geneva" charset="0"/>
              </a:rPr>
              <a:t>in gas: </a:t>
            </a:r>
            <a:endParaRPr lang="en-US" dirty="0" smtClean="0">
              <a:solidFill>
                <a:srgbClr val="FFFF00"/>
              </a:solidFill>
              <a:latin typeface="Geneva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                    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~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10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M</a:t>
            </a:r>
            <a:r>
              <a:rPr lang="en-US" baseline="-25000" dirty="0" smtClean="0">
                <a:solidFill>
                  <a:srgbClr val="FF6600"/>
                </a:solidFill>
                <a:latin typeface="Geneva" charset="0"/>
              </a:rPr>
              <a:t>o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  </a:t>
            </a:r>
            <a:r>
              <a:rPr lang="en-US" sz="2000" dirty="0" smtClean="0">
                <a:solidFill>
                  <a:srgbClr val="FF6600"/>
                </a:solidFill>
                <a:latin typeface="Geneva" charset="0"/>
              </a:rPr>
              <a:t>&lt;V&gt; ~ 20 km/s    </a:t>
            </a:r>
            <a:r>
              <a:rPr lang="en-US" sz="2000" dirty="0" smtClean="0">
                <a:solidFill>
                  <a:srgbClr val="FF3300"/>
                </a:solidFill>
                <a:latin typeface="Geneva" charset="0"/>
              </a:rPr>
              <a:t>(V</a:t>
            </a:r>
            <a:r>
              <a:rPr lang="en-US" sz="2000" baseline="-25000" dirty="0" smtClean="0">
                <a:solidFill>
                  <a:srgbClr val="FF3300"/>
                </a:solidFill>
                <a:latin typeface="Geneva" charset="0"/>
              </a:rPr>
              <a:t>max</a:t>
            </a:r>
            <a:r>
              <a:rPr lang="en-US" sz="2000" dirty="0" smtClean="0">
                <a:solidFill>
                  <a:srgbClr val="FF3300"/>
                </a:solidFill>
                <a:latin typeface="Geneva" charset="0"/>
              </a:rPr>
              <a:t>~</a:t>
            </a:r>
            <a:r>
              <a:rPr lang="en-US" sz="2000" dirty="0">
                <a:solidFill>
                  <a:srgbClr val="FF3300"/>
                </a:solidFill>
                <a:latin typeface="Geneva" charset="0"/>
              </a:rPr>
              <a:t>400 km/</a:t>
            </a:r>
            <a:r>
              <a:rPr lang="en-US" sz="2000" dirty="0" smtClean="0">
                <a:solidFill>
                  <a:srgbClr val="FF3300"/>
                </a:solidFill>
                <a:latin typeface="Geneva" charset="0"/>
              </a:rPr>
              <a:t>s)</a:t>
            </a:r>
            <a:endParaRPr lang="en-US" sz="2000" dirty="0">
              <a:solidFill>
                <a:srgbClr val="FF3300"/>
              </a:solidFill>
              <a:latin typeface="Geneva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Geneva" charset="0"/>
              </a:rPr>
              <a:t>   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Eject </a:t>
            </a:r>
            <a:r>
              <a:rPr lang="en-US" dirty="0">
                <a:solidFill>
                  <a:srgbClr val="FFFF00"/>
                </a:solidFill>
                <a:latin typeface="Geneva" charset="0"/>
              </a:rPr>
              <a:t>3 stars:  </a:t>
            </a:r>
          </a:p>
          <a:p>
            <a:r>
              <a:rPr lang="en-US" sz="2000" dirty="0">
                <a:solidFill>
                  <a:srgbClr val="FFFF00"/>
                </a:solidFill>
                <a:latin typeface="Geneva" charset="0"/>
              </a:rPr>
              <a:t>          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BN (~10 M</a:t>
            </a:r>
            <a:r>
              <a:rPr lang="en-US" sz="2000" baseline="-25000" dirty="0">
                <a:solidFill>
                  <a:srgbClr val="FF6600"/>
                </a:solidFill>
                <a:latin typeface="Geneva" charset="0"/>
              </a:rPr>
              <a:t>o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)      </a:t>
            </a:r>
            <a:r>
              <a:rPr lang="en-US" dirty="0" err="1">
                <a:solidFill>
                  <a:srgbClr val="FF6600"/>
                </a:solidFill>
                <a:latin typeface="Geneva" charset="0"/>
              </a:rPr>
              <a:t>Src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 I (~15 M</a:t>
            </a:r>
            <a:r>
              <a:rPr lang="en-US" sz="2000" baseline="-25000" dirty="0">
                <a:solidFill>
                  <a:srgbClr val="FF6600"/>
                </a:solidFill>
                <a:latin typeface="Geneva" charset="0"/>
              </a:rPr>
              <a:t>o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)  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     </a:t>
            </a:r>
            <a:r>
              <a:rPr lang="en-US" dirty="0" err="1">
                <a:solidFill>
                  <a:srgbClr val="FF6600"/>
                </a:solidFill>
                <a:latin typeface="Geneva" charset="0"/>
              </a:rPr>
              <a:t>Src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 x (~3 M</a:t>
            </a:r>
            <a:r>
              <a:rPr lang="en-US" sz="2000" baseline="-25000" dirty="0">
                <a:solidFill>
                  <a:srgbClr val="FF6600"/>
                </a:solidFill>
                <a:latin typeface="Geneva" charset="0"/>
              </a:rPr>
              <a:t>o</a:t>
            </a:r>
            <a:r>
              <a:rPr lang="en-US" sz="2800" dirty="0">
                <a:solidFill>
                  <a:srgbClr val="FF6600"/>
                </a:solidFill>
                <a:latin typeface="Geneva" charset="0"/>
              </a:rPr>
              <a:t>)</a:t>
            </a:r>
          </a:p>
          <a:p>
            <a:r>
              <a:rPr lang="en-US" sz="2800" dirty="0">
                <a:solidFill>
                  <a:srgbClr val="FF6600"/>
                </a:solidFill>
                <a:latin typeface="Geneva" charset="0"/>
              </a:rPr>
              <a:t>         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30 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km/s          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10 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km/s                 55 km/s</a:t>
            </a:r>
          </a:p>
          <a:p>
            <a:r>
              <a:rPr lang="en-US" dirty="0">
                <a:solidFill>
                  <a:srgbClr val="FFFF00"/>
                </a:solidFill>
                <a:latin typeface="Geneva" charset="0"/>
              </a:rPr>
              <a:t>                             </a:t>
            </a:r>
            <a:r>
              <a:rPr lang="en-US" sz="2000" dirty="0" smtClean="0">
                <a:solidFill>
                  <a:srgbClr val="FF6600"/>
                </a:solidFill>
                <a:latin typeface="Geneva" charset="0"/>
              </a:rPr>
              <a:t>(CB or merger remnant?)</a:t>
            </a:r>
          </a:p>
          <a:p>
            <a:endParaRPr lang="en-US" sz="2000" dirty="0">
              <a:solidFill>
                <a:srgbClr val="FF6600"/>
              </a:solidFill>
              <a:latin typeface="Geneva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Geneva" charset="0"/>
              </a:rPr>
              <a:t>=&gt; </a:t>
            </a:r>
            <a:r>
              <a:rPr lang="en-US" dirty="0">
                <a:solidFill>
                  <a:srgbClr val="04FFE4"/>
                </a:solidFill>
                <a:latin typeface="Geneva" charset="0"/>
              </a:rPr>
              <a:t>L</a:t>
            </a:r>
            <a:r>
              <a:rPr lang="en-US" dirty="0" smtClean="0">
                <a:solidFill>
                  <a:srgbClr val="04FFE4"/>
                </a:solidFill>
                <a:latin typeface="Geneva" charset="0"/>
              </a:rPr>
              <a:t>uminous </a:t>
            </a:r>
            <a:r>
              <a:rPr lang="en-US" dirty="0">
                <a:solidFill>
                  <a:srgbClr val="04FFE4"/>
                </a:solidFill>
                <a:latin typeface="Geneva" charset="0"/>
              </a:rPr>
              <a:t>IR-</a:t>
            </a:r>
            <a:r>
              <a:rPr lang="en-US" dirty="0" smtClean="0">
                <a:solidFill>
                  <a:srgbClr val="04FFE4"/>
                </a:solidFill>
                <a:latin typeface="Geneva" charset="0"/>
              </a:rPr>
              <a:t>transient (1475+/-25 AD) </a:t>
            </a:r>
            <a:endParaRPr lang="en-US" dirty="0">
              <a:solidFill>
                <a:srgbClr val="04FFE4"/>
              </a:solidFill>
              <a:latin typeface="Geneva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Geneva" charset="0"/>
              </a:rPr>
              <a:t>      </a:t>
            </a:r>
            <a:r>
              <a:rPr lang="en-US" dirty="0" smtClean="0">
                <a:solidFill>
                  <a:srgbClr val="FFFF00"/>
                </a:solidFill>
                <a:latin typeface="Geneva" charset="0"/>
              </a:rPr>
              <a:t>                           </a:t>
            </a:r>
            <a:r>
              <a:rPr lang="en-US" sz="2000" dirty="0" smtClean="0">
                <a:solidFill>
                  <a:srgbClr val="FF6600"/>
                </a:solidFill>
                <a:latin typeface="Geneva" charset="0"/>
              </a:rPr>
              <a:t>(175 AD = 1475 – 1300 </a:t>
            </a:r>
            <a:r>
              <a:rPr lang="en-US" sz="2000" dirty="0" err="1" smtClean="0">
                <a:solidFill>
                  <a:srgbClr val="FF6600"/>
                </a:solidFill>
                <a:latin typeface="Geneva" charset="0"/>
              </a:rPr>
              <a:t>l.y</a:t>
            </a:r>
            <a:r>
              <a:rPr lang="en-US" sz="2000" dirty="0" smtClean="0">
                <a:solidFill>
                  <a:srgbClr val="FF6600"/>
                </a:solidFill>
                <a:latin typeface="Geneva" charset="0"/>
              </a:rPr>
              <a:t>)</a:t>
            </a:r>
          </a:p>
          <a:p>
            <a:endParaRPr lang="en-US" sz="2000" dirty="0">
              <a:solidFill>
                <a:srgbClr val="FF6600"/>
              </a:solidFill>
              <a:latin typeface="Geneva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Geneva" charset="0"/>
              </a:rPr>
              <a:t>=&gt; </a:t>
            </a:r>
            <a:r>
              <a:rPr lang="en-US" dirty="0">
                <a:solidFill>
                  <a:srgbClr val="04FFE4"/>
                </a:solidFill>
                <a:latin typeface="Geneva" charset="0"/>
              </a:rPr>
              <a:t>N-body </a:t>
            </a:r>
            <a:r>
              <a:rPr lang="en-US" dirty="0" smtClean="0">
                <a:solidFill>
                  <a:srgbClr val="04FFE4"/>
                </a:solidFill>
                <a:latin typeface="Geneva" charset="0"/>
              </a:rPr>
              <a:t>dynamics =&gt; IMF ?  </a:t>
            </a:r>
            <a:r>
              <a:rPr lang="en-US" sz="2000" dirty="0" smtClean="0">
                <a:solidFill>
                  <a:srgbClr val="FF0000"/>
                </a:solidFill>
                <a:latin typeface="Geneva" charset="0"/>
              </a:rPr>
              <a:t>(</a:t>
            </a:r>
            <a:r>
              <a:rPr lang="en-US" sz="2000" dirty="0" err="1" smtClean="0">
                <a:solidFill>
                  <a:srgbClr val="FF0000"/>
                </a:solidFill>
                <a:latin typeface="Geneva" charset="0"/>
              </a:rPr>
              <a:t>Mikkola</a:t>
            </a:r>
            <a:r>
              <a:rPr lang="en-US" sz="2000" dirty="0" smtClean="0">
                <a:solidFill>
                  <a:srgbClr val="FF0000"/>
                </a:solidFill>
                <a:latin typeface="Geneva" charset="0"/>
              </a:rPr>
              <a:t> &amp; </a:t>
            </a:r>
            <a:r>
              <a:rPr lang="en-US" sz="2000" dirty="0" err="1" smtClean="0">
                <a:solidFill>
                  <a:srgbClr val="FF0000"/>
                </a:solidFill>
                <a:latin typeface="Geneva" charset="0"/>
              </a:rPr>
              <a:t>Reipruth</a:t>
            </a:r>
            <a:r>
              <a:rPr lang="en-US" sz="2000" dirty="0" smtClean="0">
                <a:solidFill>
                  <a:srgbClr val="FF0000"/>
                </a:solidFill>
                <a:latin typeface="Geneva" charset="0"/>
              </a:rPr>
              <a:t> 2015)</a:t>
            </a:r>
            <a:endParaRPr lang="en-US" sz="2000" dirty="0">
              <a:solidFill>
                <a:srgbClr val="FF0000"/>
              </a:solidFill>
              <a:latin typeface="Geneva" charset="0"/>
            </a:endParaRPr>
          </a:p>
          <a:p>
            <a:endParaRPr lang="en-US" dirty="0">
              <a:solidFill>
                <a:srgbClr val="FFFF00"/>
              </a:solidFill>
              <a:latin typeface="Geneva" charset="0"/>
            </a:endParaRPr>
          </a:p>
          <a:p>
            <a:r>
              <a:rPr lang="en-US" dirty="0">
                <a:solidFill>
                  <a:srgbClr val="FFFF00"/>
                </a:solidFill>
                <a:latin typeface="Geneva" charset="0"/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925634207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Rectangle 2"/>
          <p:cNvSpPr>
            <a:spLocks noChangeArrowheads="1"/>
          </p:cNvSpPr>
          <p:nvPr/>
        </p:nvSpPr>
        <p:spPr bwMode="auto">
          <a:xfrm>
            <a:off x="228600" y="152400"/>
            <a:ext cx="9067800" cy="655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Geneva" charset="0"/>
              </a:rPr>
              <a:t>How Common are Explosive Outflows</a:t>
            </a:r>
            <a:r>
              <a:rPr lang="en-US" sz="2800" dirty="0" smtClean="0">
                <a:solidFill>
                  <a:srgbClr val="FFFF00"/>
                </a:solidFill>
                <a:latin typeface="Geneva" charset="0"/>
              </a:rPr>
              <a:t>?  </a:t>
            </a:r>
            <a:endParaRPr lang="en-US" sz="2800" dirty="0">
              <a:solidFill>
                <a:srgbClr val="FFFF00"/>
              </a:solidFill>
              <a:latin typeface="Geneva" charset="0"/>
            </a:endParaRPr>
          </a:p>
          <a:p>
            <a:endParaRPr lang="en-US" dirty="0">
              <a:solidFill>
                <a:srgbClr val="FF6600"/>
              </a:solidFill>
              <a:latin typeface="Geneva" charset="0"/>
            </a:endParaRPr>
          </a:p>
          <a:p>
            <a:r>
              <a:rPr lang="en-US" dirty="0">
                <a:solidFill>
                  <a:srgbClr val="FF6600"/>
                </a:solidFill>
                <a:latin typeface="Geneva" charset="0"/>
              </a:rPr>
              <a:t> </a:t>
            </a:r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   </a:t>
            </a:r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   </a:t>
            </a:r>
            <a:r>
              <a:rPr lang="en-US" dirty="0">
                <a:solidFill>
                  <a:srgbClr val="8BFFE7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  </a:t>
            </a:r>
            <a:r>
              <a:rPr lang="en-US" dirty="0">
                <a:solidFill>
                  <a:srgbClr val="8BFFE7"/>
                </a:solidFill>
                <a:latin typeface="Geneva" charset="0"/>
              </a:rPr>
              <a:t>isotropic for ~10</a:t>
            </a:r>
            <a:r>
              <a:rPr lang="en-US" baseline="30000" dirty="0">
                <a:solidFill>
                  <a:srgbClr val="8BFFE7"/>
                </a:solidFill>
                <a:latin typeface="Geneva" charset="0"/>
              </a:rPr>
              <a:t>3</a:t>
            </a:r>
            <a:r>
              <a:rPr lang="en-US" dirty="0">
                <a:solidFill>
                  <a:srgbClr val="8BFFE7"/>
                </a:solidFill>
                <a:latin typeface="Geneva" charset="0"/>
              </a:rPr>
              <a:t> </a:t>
            </a:r>
            <a:r>
              <a:rPr lang="en-US" dirty="0" err="1" smtClean="0">
                <a:solidFill>
                  <a:srgbClr val="8BFFE7"/>
                </a:solidFill>
                <a:latin typeface="Geneva" charset="0"/>
              </a:rPr>
              <a:t>yrs</a:t>
            </a:r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       </a:t>
            </a:r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  bipolar for    ~10</a:t>
            </a:r>
            <a:r>
              <a:rPr lang="en-US" baseline="30000" dirty="0" smtClean="0">
                <a:solidFill>
                  <a:srgbClr val="8BFFE7"/>
                </a:solidFill>
                <a:latin typeface="Geneva" charset="0"/>
              </a:rPr>
              <a:t>5</a:t>
            </a:r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 </a:t>
            </a:r>
            <a:r>
              <a:rPr lang="en-US" dirty="0" err="1" smtClean="0">
                <a:solidFill>
                  <a:srgbClr val="8BFFE7"/>
                </a:solidFill>
                <a:latin typeface="Geneva" charset="0"/>
              </a:rPr>
              <a:t>yrs</a:t>
            </a:r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 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dirty="0">
                <a:solidFill>
                  <a:srgbClr val="FF6600"/>
                </a:solidFill>
                <a:latin typeface="Geneva" charset="0"/>
              </a:rPr>
              <a:t>    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 …. Few 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%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of outflows:  </a:t>
            </a:r>
          </a:p>
          <a:p>
            <a:r>
              <a:rPr lang="en-US" sz="2000" dirty="0" smtClean="0">
                <a:solidFill>
                  <a:srgbClr val="FDFFFD"/>
                </a:solidFill>
                <a:latin typeface="Geneva" charset="0"/>
              </a:rPr>
              <a:t>Orion </a:t>
            </a:r>
            <a:r>
              <a:rPr lang="en-US" sz="2000" dirty="0" err="1" smtClean="0">
                <a:solidFill>
                  <a:srgbClr val="FDFFFD"/>
                </a:solidFill>
                <a:latin typeface="Geneva" charset="0"/>
              </a:rPr>
              <a:t>Src</a:t>
            </a:r>
            <a:r>
              <a:rPr lang="en-US" sz="2000" dirty="0" smtClean="0">
                <a:solidFill>
                  <a:srgbClr val="FDFFFD"/>
                </a:solidFill>
                <a:latin typeface="Geneva" charset="0"/>
              </a:rPr>
              <a:t> I, DR21, G34.26+0.15, IRAS05506, G5.89-0.39, W49 </a:t>
            </a:r>
            <a:r>
              <a:rPr lang="en-US" sz="2000" dirty="0" err="1" smtClean="0">
                <a:solidFill>
                  <a:srgbClr val="FDFFFD"/>
                </a:solidFill>
                <a:latin typeface="Geneva" charset="0"/>
              </a:rPr>
              <a:t>Src</a:t>
            </a:r>
            <a:r>
              <a:rPr lang="en-US" sz="2000" dirty="0" smtClean="0">
                <a:solidFill>
                  <a:srgbClr val="FDFFFD"/>
                </a:solidFill>
                <a:latin typeface="Geneva" charset="0"/>
              </a:rPr>
              <a:t> G,.. </a:t>
            </a:r>
            <a:endParaRPr lang="en-US" dirty="0">
              <a:solidFill>
                <a:srgbClr val="FDFFFD"/>
              </a:solidFill>
              <a:latin typeface="Geneva" charset="0"/>
            </a:endParaRP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sz="2800" dirty="0">
                <a:solidFill>
                  <a:srgbClr val="FFFF00"/>
                </a:solidFill>
                <a:latin typeface="Geneva" charset="0"/>
              </a:rPr>
              <a:t>Luminous Extra-Galactic IR-</a:t>
            </a:r>
            <a:r>
              <a:rPr lang="en-US" sz="2800" dirty="0" smtClean="0">
                <a:solidFill>
                  <a:srgbClr val="FFFF00"/>
                </a:solidFill>
                <a:latin typeface="Geneva" charset="0"/>
              </a:rPr>
              <a:t>transients ….</a:t>
            </a:r>
            <a:endParaRPr lang="en-US" sz="2800" dirty="0">
              <a:solidFill>
                <a:srgbClr val="FFFF00"/>
              </a:solidFill>
              <a:latin typeface="Geneva" charset="0"/>
            </a:endParaRP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     </a:t>
            </a: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     </a:t>
            </a:r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~   3.6 </a:t>
            </a:r>
            <a:r>
              <a:rPr lang="en-US" dirty="0">
                <a:solidFill>
                  <a:srgbClr val="8BFFE7"/>
                </a:solidFill>
                <a:latin typeface="Geneva" charset="0"/>
              </a:rPr>
              <a:t>&amp; 4.5 </a:t>
            </a:r>
            <a:r>
              <a:rPr lang="en-US" sz="3200" dirty="0">
                <a:solidFill>
                  <a:srgbClr val="8BFFE7"/>
                </a:solidFill>
                <a:latin typeface="Symbol" charset="0"/>
                <a:cs typeface="Symbol" charset="0"/>
              </a:rPr>
              <a:t>m</a:t>
            </a:r>
            <a:r>
              <a:rPr lang="en-US" dirty="0">
                <a:solidFill>
                  <a:srgbClr val="8BFFE7"/>
                </a:solidFill>
                <a:latin typeface="Geneva" charset="0"/>
              </a:rPr>
              <a:t>m Spitzer SPIRITS Sources </a:t>
            </a:r>
          </a:p>
          <a:p>
            <a:r>
              <a:rPr lang="en-US" dirty="0">
                <a:solidFill>
                  <a:srgbClr val="8BFFE7"/>
                </a:solidFill>
                <a:latin typeface="Geneva" charset="0"/>
              </a:rPr>
              <a:t>          </a:t>
            </a:r>
            <a:r>
              <a:rPr lang="en-US" dirty="0">
                <a:solidFill>
                  <a:srgbClr val="FF3300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FF3300"/>
                </a:solidFill>
                <a:latin typeface="Geneva" charset="0"/>
              </a:rPr>
              <a:t>(</a:t>
            </a:r>
            <a:r>
              <a:rPr lang="en-US" dirty="0" err="1">
                <a:solidFill>
                  <a:srgbClr val="FF3300"/>
                </a:solidFill>
                <a:latin typeface="Geneva" charset="0"/>
              </a:rPr>
              <a:t>Kaslilwal</a:t>
            </a:r>
            <a:r>
              <a:rPr lang="en-US" dirty="0">
                <a:solidFill>
                  <a:srgbClr val="FF3300"/>
                </a:solidFill>
                <a:latin typeface="Geneva" charset="0"/>
              </a:rPr>
              <a:t>+ 2017)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      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Novae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, stellar mergers, SNe,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supernova impostors</a:t>
            </a:r>
          </a:p>
          <a:p>
            <a:endParaRPr lang="en-US" dirty="0" smtClean="0">
              <a:solidFill>
                <a:srgbClr val="FF6600"/>
              </a:solidFill>
              <a:latin typeface="Geneva" charset="0"/>
            </a:endParaRPr>
          </a:p>
          <a:p>
            <a:r>
              <a:rPr lang="en-US" dirty="0">
                <a:solidFill>
                  <a:srgbClr val="FF6600"/>
                </a:solidFill>
                <a:latin typeface="Geneva" charset="0"/>
              </a:rPr>
              <a:t> 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      Protostellar </a:t>
            </a:r>
            <a:r>
              <a:rPr lang="en-US" dirty="0">
                <a:solidFill>
                  <a:srgbClr val="FF6600"/>
                </a:solidFill>
                <a:latin typeface="Geneva" charset="0"/>
              </a:rPr>
              <a:t>mergers</a:t>
            </a:r>
            <a:r>
              <a:rPr lang="en-US" dirty="0" smtClean="0">
                <a:solidFill>
                  <a:srgbClr val="FF6600"/>
                </a:solidFill>
                <a:latin typeface="Geneva" charset="0"/>
              </a:rPr>
              <a:t>?</a:t>
            </a:r>
            <a:r>
              <a:rPr lang="en-US" dirty="0" smtClean="0">
                <a:solidFill>
                  <a:srgbClr val="000000"/>
                </a:solidFill>
                <a:latin typeface="Geneva" charset="0"/>
              </a:rPr>
              <a:t>   </a:t>
            </a:r>
            <a:endParaRPr lang="en-US" dirty="0">
              <a:solidFill>
                <a:srgbClr val="000000"/>
              </a:solidFill>
              <a:latin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820074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124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ChangeArrowheads="1"/>
          </p:cNvSpPr>
          <p:nvPr/>
        </p:nvSpPr>
        <p:spPr bwMode="auto">
          <a:xfrm>
            <a:off x="228600" y="152400"/>
            <a:ext cx="9067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  =&gt;  Novae, stellar mergers, SNe, Protostellar mergers?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</a:t>
            </a:r>
          </a:p>
        </p:txBody>
      </p:sp>
      <p:pic>
        <p:nvPicPr>
          <p:cNvPr id="104450" name="Picture 1" descr="12CO_5_4_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0"/>
            <a:ext cx="4748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2400" y="609600"/>
            <a:ext cx="3581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CO 1-0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V = 4 – 12 km/s</a:t>
            </a:r>
          </a:p>
          <a:p>
            <a:endParaRPr lang="en-US" sz="2000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Kong </a:t>
            </a:r>
            <a:r>
              <a:rPr lang="en-US" sz="2000" dirty="0">
                <a:solidFill>
                  <a:srgbClr val="8BFFE7"/>
                </a:solidFill>
                <a:latin typeface="Geneva" charset="0"/>
              </a:rPr>
              <a:t>S. et al</a:t>
            </a:r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.2018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24018011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Rectangle 2"/>
          <p:cNvSpPr>
            <a:spLocks noChangeArrowheads="1"/>
          </p:cNvSpPr>
          <p:nvPr/>
        </p:nvSpPr>
        <p:spPr bwMode="auto">
          <a:xfrm>
            <a:off x="228600" y="152400"/>
            <a:ext cx="90678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  =&gt;  Novae, stellar mergers, SNe, Protostellar mergers?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</a:t>
            </a:r>
          </a:p>
        </p:txBody>
      </p:sp>
      <p:pic>
        <p:nvPicPr>
          <p:cNvPr id="106498" name="Picture 1" descr="12CO_6_5_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0"/>
            <a:ext cx="4743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2400" y="609600"/>
            <a:ext cx="3581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CO 1-0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V = 4 – 12 km/s</a:t>
            </a:r>
          </a:p>
          <a:p>
            <a:endParaRPr lang="en-US" sz="2000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Kong </a:t>
            </a:r>
            <a:r>
              <a:rPr lang="en-US" sz="2000" dirty="0">
                <a:solidFill>
                  <a:srgbClr val="8BFFE7"/>
                </a:solidFill>
                <a:latin typeface="Geneva" charset="0"/>
              </a:rPr>
              <a:t>S. et al</a:t>
            </a:r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.2018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5544096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2"/>
          <p:cNvSpPr>
            <a:spLocks noChangeArrowheads="1"/>
          </p:cNvSpPr>
          <p:nvPr/>
        </p:nvSpPr>
        <p:spPr bwMode="auto">
          <a:xfrm>
            <a:off x="228600" y="152400"/>
            <a:ext cx="90678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Geneva" charset="0"/>
              </a:rPr>
              <a:t>?</a:t>
            </a:r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</a:t>
            </a:r>
          </a:p>
          <a:p>
            <a:endParaRPr lang="en-US" dirty="0">
              <a:solidFill>
                <a:srgbClr val="000000"/>
              </a:solidFill>
              <a:latin typeface="Geneva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Geneva" charset="0"/>
              </a:rPr>
              <a:t>   </a:t>
            </a:r>
          </a:p>
        </p:txBody>
      </p:sp>
      <p:pic>
        <p:nvPicPr>
          <p:cNvPr id="108546" name="Picture 1" descr="12CO_7_6_5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100" y="0"/>
            <a:ext cx="47371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2400" y="609600"/>
            <a:ext cx="3581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8BFFE7"/>
                </a:solidFill>
                <a:latin typeface="Geneva" charset="0"/>
              </a:rPr>
              <a:t>CO 1-0</a:t>
            </a:r>
          </a:p>
          <a:p>
            <a:endParaRPr lang="en-US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V = 4 – 12 km/s</a:t>
            </a:r>
          </a:p>
          <a:p>
            <a:endParaRPr lang="en-US" sz="2000" dirty="0">
              <a:solidFill>
                <a:srgbClr val="8BFFE7"/>
              </a:solidFill>
              <a:latin typeface="Geneva" charset="0"/>
            </a:endParaRPr>
          </a:p>
          <a:p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Kong </a:t>
            </a:r>
            <a:r>
              <a:rPr lang="en-US" sz="2000" dirty="0">
                <a:solidFill>
                  <a:srgbClr val="8BFFE7"/>
                </a:solidFill>
                <a:latin typeface="Geneva" charset="0"/>
              </a:rPr>
              <a:t>S. et al</a:t>
            </a:r>
            <a:r>
              <a:rPr lang="en-US" sz="2000" dirty="0" smtClean="0">
                <a:solidFill>
                  <a:srgbClr val="8BFFE7"/>
                </a:solidFill>
                <a:latin typeface="Geneva" charset="0"/>
              </a:rPr>
              <a:t>.2018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8454331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CARMA_Orion_Tmax_Sii_H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3636" y="12095"/>
            <a:ext cx="4618164" cy="674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2400" y="183847"/>
            <a:ext cx="2582758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FF66"/>
                </a:solidFill>
                <a:latin typeface="Geneva" charset="0"/>
              </a:rPr>
              <a:t>Orion A</a:t>
            </a:r>
          </a:p>
          <a:p>
            <a:endParaRPr lang="en-US" sz="3200" dirty="0">
              <a:solidFill>
                <a:srgbClr val="FFFF66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FF0000"/>
                </a:solidFill>
                <a:latin typeface="Geneva" charset="0"/>
              </a:rPr>
              <a:t>CO 1-0   </a:t>
            </a:r>
            <a:r>
              <a:rPr lang="en-US" dirty="0" err="1" smtClean="0">
                <a:solidFill>
                  <a:srgbClr val="FF0000"/>
                </a:solidFill>
                <a:latin typeface="Geneva" charset="0"/>
              </a:rPr>
              <a:t>T</a:t>
            </a:r>
            <a:r>
              <a:rPr lang="en-US" baseline="-25000" dirty="0" err="1" smtClean="0">
                <a:solidFill>
                  <a:srgbClr val="FF0000"/>
                </a:solidFill>
                <a:latin typeface="Geneva" charset="0"/>
              </a:rPr>
              <a:t>peak</a:t>
            </a:r>
            <a:endParaRPr lang="en-US" baseline="-25000" dirty="0" smtClean="0">
              <a:solidFill>
                <a:srgbClr val="FF0000"/>
              </a:solidFill>
              <a:latin typeface="Geneva" charset="0"/>
            </a:endParaRPr>
          </a:p>
          <a:p>
            <a:endParaRPr lang="en-US" dirty="0" smtClean="0">
              <a:solidFill>
                <a:srgbClr val="FF0000"/>
              </a:solidFill>
              <a:latin typeface="Geneva" charset="0"/>
            </a:endParaRPr>
          </a:p>
          <a:p>
            <a:r>
              <a:rPr lang="en-US" dirty="0" err="1" smtClean="0">
                <a:solidFill>
                  <a:srgbClr val="FF0000"/>
                </a:solidFill>
                <a:latin typeface="Geneva" charset="0"/>
              </a:rPr>
              <a:t>CARMAOrion</a:t>
            </a:r>
            <a:endParaRPr lang="en-US" dirty="0">
              <a:solidFill>
                <a:srgbClr val="FF0000"/>
              </a:solidFill>
              <a:latin typeface="Geneva" charset="0"/>
            </a:endParaRPr>
          </a:p>
          <a:p>
            <a:r>
              <a:rPr lang="en-US" sz="1800" dirty="0" smtClean="0">
                <a:solidFill>
                  <a:srgbClr val="FF0000"/>
                </a:solidFill>
                <a:latin typeface="Geneva" charset="0"/>
              </a:rPr>
              <a:t>(Kong </a:t>
            </a:r>
            <a:r>
              <a:rPr lang="en-US" sz="1800" dirty="0">
                <a:solidFill>
                  <a:srgbClr val="FF0000"/>
                </a:solidFill>
                <a:latin typeface="Geneva" charset="0"/>
              </a:rPr>
              <a:t>S. et al</a:t>
            </a:r>
            <a:r>
              <a:rPr lang="en-US" sz="1800" dirty="0" smtClean="0">
                <a:solidFill>
                  <a:srgbClr val="FF0000"/>
                </a:solidFill>
                <a:latin typeface="Geneva" charset="0"/>
              </a:rPr>
              <a:t>. 2018)</a:t>
            </a:r>
          </a:p>
          <a:p>
            <a:endParaRPr lang="en-US" dirty="0">
              <a:solidFill>
                <a:srgbClr val="FF0000"/>
              </a:solidFill>
              <a:latin typeface="Geneva" charset="0"/>
            </a:endParaRPr>
          </a:p>
          <a:p>
            <a:r>
              <a:rPr lang="en-US" dirty="0" smtClean="0">
                <a:solidFill>
                  <a:srgbClr val="33CCFF"/>
                </a:solidFill>
                <a:latin typeface="Geneva" charset="0"/>
              </a:rPr>
              <a:t>[SII] CTIO 4m</a:t>
            </a:r>
          </a:p>
          <a:p>
            <a:endParaRPr lang="en-US" dirty="0" smtClean="0">
              <a:solidFill>
                <a:srgbClr val="FF0000"/>
              </a:solidFill>
              <a:latin typeface="Geneva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029200" y="183847"/>
            <a:ext cx="3609309" cy="3846061"/>
            <a:chOff x="5029200" y="183847"/>
            <a:chExt cx="3609309" cy="3846061"/>
          </a:xfrm>
        </p:grpSpPr>
        <p:sp>
          <p:nvSpPr>
            <p:cNvPr id="6" name="Rectangle 5"/>
            <p:cNvSpPr/>
            <p:nvPr/>
          </p:nvSpPr>
          <p:spPr>
            <a:xfrm>
              <a:off x="7162800" y="183847"/>
              <a:ext cx="147570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FFF66"/>
                  </a:solidFill>
                  <a:latin typeface="Geneva" charset="0"/>
                </a:rPr>
                <a:t>NGC 1977</a:t>
              </a:r>
              <a:endParaRPr lang="en-US" sz="2000" dirty="0"/>
            </a:p>
          </p:txBody>
        </p:sp>
        <p:cxnSp>
          <p:nvCxnSpPr>
            <p:cNvPr id="7" name="Straight Arrow Connector 6"/>
            <p:cNvCxnSpPr>
              <a:stCxn id="6" idx="1"/>
            </p:cNvCxnSpPr>
            <p:nvPr/>
          </p:nvCxnSpPr>
          <p:spPr bwMode="auto">
            <a:xfrm flipH="1" flipV="1">
              <a:off x="5181600" y="183850"/>
              <a:ext cx="1981200" cy="200052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66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8" name="Rectangle 7"/>
            <p:cNvSpPr/>
            <p:nvPr/>
          </p:nvSpPr>
          <p:spPr>
            <a:xfrm>
              <a:off x="7162800" y="1123890"/>
              <a:ext cx="81422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FFF66"/>
                  </a:solidFill>
                  <a:latin typeface="Geneva" charset="0"/>
                </a:rPr>
                <a:t>M 43</a:t>
              </a:r>
              <a:endParaRPr lang="en-US" sz="2000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162800" y="1981200"/>
              <a:ext cx="81422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FFF66"/>
                  </a:solidFill>
                  <a:latin typeface="Geneva" charset="0"/>
                </a:rPr>
                <a:t>M 42</a:t>
              </a:r>
              <a:endParaRPr lang="en-US" sz="2000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162800" y="2952690"/>
              <a:ext cx="1475709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 smtClean="0">
                  <a:solidFill>
                    <a:srgbClr val="FFFF66"/>
                  </a:solidFill>
                  <a:latin typeface="Geneva" charset="0"/>
                </a:rPr>
                <a:t>NGC 1980</a:t>
              </a:r>
            </a:p>
            <a:p>
              <a:r>
                <a:rPr lang="en-US" sz="2000" dirty="0" smtClean="0">
                  <a:solidFill>
                    <a:srgbClr val="FFFF66"/>
                  </a:solidFill>
                  <a:latin typeface="Geneva" charset="0"/>
                </a:rPr>
                <a:t>   </a:t>
              </a:r>
              <a:r>
                <a:rPr lang="en-US" dirty="0" smtClean="0">
                  <a:solidFill>
                    <a:srgbClr val="FFFF66"/>
                  </a:solidFill>
                  <a:latin typeface="Symbol" charset="2"/>
                  <a:cs typeface="Symbol" charset="2"/>
                </a:rPr>
                <a:t> </a:t>
              </a:r>
              <a:r>
                <a:rPr lang="en-US" dirty="0" err="1" smtClean="0">
                  <a:solidFill>
                    <a:srgbClr val="FFFF66"/>
                  </a:solidFill>
                  <a:latin typeface="Symbol" charset="2"/>
                  <a:cs typeface="Symbol" charset="2"/>
                </a:rPr>
                <a:t>i</a:t>
              </a:r>
              <a:r>
                <a:rPr lang="en-US" sz="2000" dirty="0" smtClean="0">
                  <a:solidFill>
                    <a:srgbClr val="FFFF66"/>
                  </a:solidFill>
                  <a:latin typeface="Geneva" charset="0"/>
                </a:rPr>
                <a:t> </a:t>
              </a:r>
              <a:r>
                <a:rPr lang="en-US" sz="2000" dirty="0">
                  <a:solidFill>
                    <a:srgbClr val="FFFF66"/>
                  </a:solidFill>
                  <a:latin typeface="Geneva" charset="0"/>
                </a:rPr>
                <a:t>Ori </a:t>
              </a:r>
            </a:p>
            <a:p>
              <a:endParaRPr lang="en-US" sz="2000" dirty="0"/>
            </a:p>
          </p:txBody>
        </p:sp>
        <p:cxnSp>
          <p:nvCxnSpPr>
            <p:cNvPr id="11" name="Straight Arrow Connector 10"/>
            <p:cNvCxnSpPr/>
            <p:nvPr/>
          </p:nvCxnSpPr>
          <p:spPr bwMode="auto">
            <a:xfrm flipH="1">
              <a:off x="5029200" y="1371600"/>
              <a:ext cx="20574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66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" name="Straight Arrow Connector 11"/>
            <p:cNvCxnSpPr/>
            <p:nvPr/>
          </p:nvCxnSpPr>
          <p:spPr bwMode="auto">
            <a:xfrm flipH="1" flipV="1">
              <a:off x="5410200" y="1752600"/>
              <a:ext cx="1524000" cy="38100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66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" name="Straight Arrow Connector 12"/>
            <p:cNvCxnSpPr/>
            <p:nvPr/>
          </p:nvCxnSpPr>
          <p:spPr bwMode="auto">
            <a:xfrm flipH="1">
              <a:off x="5105400" y="3200400"/>
              <a:ext cx="198120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66"/>
              </a:solidFill>
              <a:prstDash val="solid"/>
              <a:round/>
              <a:headEnd type="none" w="sm" len="sm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104002028"/>
      </p:ext>
    </p:extLst>
  </p:cSld>
  <p:clrMapOvr>
    <a:masterClrMapping/>
  </p:clrMapOvr>
  <p:transition xmlns:p14="http://schemas.microsoft.com/office/powerpoint/2010/main" spd="med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ireball">
  <a:themeElements>
    <a:clrScheme name="Fireball 1">
      <a:dk1>
        <a:srgbClr val="5F5F5F"/>
      </a:dk1>
      <a:lt1>
        <a:srgbClr val="FFFFCC"/>
      </a:lt1>
      <a:dk2>
        <a:srgbClr val="000000"/>
      </a:dk2>
      <a:lt2>
        <a:srgbClr val="FFCC66"/>
      </a:lt2>
      <a:accent1>
        <a:srgbClr val="FF9933"/>
      </a:accent1>
      <a:accent2>
        <a:srgbClr val="CC0066"/>
      </a:accent2>
      <a:accent3>
        <a:srgbClr val="AAAAAA"/>
      </a:accent3>
      <a:accent4>
        <a:srgbClr val="DADAAE"/>
      </a:accent4>
      <a:accent5>
        <a:srgbClr val="FFCAAD"/>
      </a:accent5>
      <a:accent6>
        <a:srgbClr val="B9005C"/>
      </a:accent6>
      <a:hlink>
        <a:srgbClr val="CC00CC"/>
      </a:hlink>
      <a:folHlink>
        <a:srgbClr val="990099"/>
      </a:folHlink>
    </a:clrScheme>
    <a:fontScheme name="Fireball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Symbo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Symbol" charset="0"/>
            <a:ea typeface="ＭＳ Ｐゴシック" charset="0"/>
          </a:defRPr>
        </a:defPPr>
      </a:lstStyle>
    </a:lnDef>
  </a:objectDefaults>
  <a:extraClrSchemeLst>
    <a:extraClrScheme>
      <a:clrScheme name="Fireball 1">
        <a:dk1>
          <a:srgbClr val="5F5F5F"/>
        </a:dk1>
        <a:lt1>
          <a:srgbClr val="FFFFCC"/>
        </a:lt1>
        <a:dk2>
          <a:srgbClr val="000000"/>
        </a:dk2>
        <a:lt2>
          <a:srgbClr val="FFCC66"/>
        </a:lt2>
        <a:accent1>
          <a:srgbClr val="FF9933"/>
        </a:accent1>
        <a:accent2>
          <a:srgbClr val="CC0066"/>
        </a:accent2>
        <a:accent3>
          <a:srgbClr val="AAAAAA"/>
        </a:accent3>
        <a:accent4>
          <a:srgbClr val="DADAAE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ball 2">
        <a:dk1>
          <a:srgbClr val="000000"/>
        </a:dk1>
        <a:lt1>
          <a:srgbClr val="FFFFFF"/>
        </a:lt1>
        <a:dk2>
          <a:srgbClr val="FF9900"/>
        </a:dk2>
        <a:lt2>
          <a:srgbClr val="5F5F5F"/>
        </a:lt2>
        <a:accent1>
          <a:srgbClr val="FF9933"/>
        </a:accent1>
        <a:accent2>
          <a:srgbClr val="CC0066"/>
        </a:accent2>
        <a:accent3>
          <a:srgbClr val="FFFFFF"/>
        </a:accent3>
        <a:accent4>
          <a:srgbClr val="000000"/>
        </a:accent4>
        <a:accent5>
          <a:srgbClr val="FFCAAD"/>
        </a:accent5>
        <a:accent6>
          <a:srgbClr val="B9005C"/>
        </a:accent6>
        <a:hlink>
          <a:srgbClr val="CC00CC"/>
        </a:hlink>
        <a:folHlink>
          <a:srgbClr val="9900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ireball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Files\MSOffice\Templates\Presentation Designs\FIREBALL.POT</Template>
  <TotalTime>40274</TotalTime>
  <Words>1406</Words>
  <Application>Microsoft Macintosh PowerPoint</Application>
  <PresentationFormat>On-screen Show (4:3)</PresentationFormat>
  <Paragraphs>386</Paragraphs>
  <Slides>55</Slides>
  <Notes>55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Fireball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Colorado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John Bally</dc:creator>
  <cp:lastModifiedBy>John Bally</cp:lastModifiedBy>
  <cp:revision>710</cp:revision>
  <cp:lastPrinted>2016-10-19T14:36:30Z</cp:lastPrinted>
  <dcterms:created xsi:type="dcterms:W3CDTF">1998-10-28T03:10:44Z</dcterms:created>
  <dcterms:modified xsi:type="dcterms:W3CDTF">2020-02-03T17:11:34Z</dcterms:modified>
</cp:coreProperties>
</file>