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76"/>
  </p:notesMasterIdLst>
  <p:sldIdLst>
    <p:sldId id="1414" r:id="rId2"/>
    <p:sldId id="1524" r:id="rId3"/>
    <p:sldId id="1579" r:id="rId4"/>
    <p:sldId id="1581" r:id="rId5"/>
    <p:sldId id="1580" r:id="rId6"/>
    <p:sldId id="1549" r:id="rId7"/>
    <p:sldId id="1550" r:id="rId8"/>
    <p:sldId id="1551" r:id="rId9"/>
    <p:sldId id="1552" r:id="rId10"/>
    <p:sldId id="1553" r:id="rId11"/>
    <p:sldId id="1554" r:id="rId12"/>
    <p:sldId id="1555" r:id="rId13"/>
    <p:sldId id="1613" r:id="rId14"/>
    <p:sldId id="1616" r:id="rId15"/>
    <p:sldId id="1556" r:id="rId16"/>
    <p:sldId id="1618" r:id="rId17"/>
    <p:sldId id="1619" r:id="rId18"/>
    <p:sldId id="1620" r:id="rId19"/>
    <p:sldId id="1557" r:id="rId20"/>
    <p:sldId id="1608" r:id="rId21"/>
    <p:sldId id="1609" r:id="rId22"/>
    <p:sldId id="1610" r:id="rId23"/>
    <p:sldId id="1623" r:id="rId24"/>
    <p:sldId id="1627" r:id="rId25"/>
    <p:sldId id="1628" r:id="rId26"/>
    <p:sldId id="1629" r:id="rId27"/>
    <p:sldId id="1630" r:id="rId28"/>
    <p:sldId id="1631" r:id="rId29"/>
    <p:sldId id="1632" r:id="rId30"/>
    <p:sldId id="1633" r:id="rId31"/>
    <p:sldId id="1634" r:id="rId32"/>
    <p:sldId id="1635" r:id="rId33"/>
    <p:sldId id="1559" r:id="rId34"/>
    <p:sldId id="1560" r:id="rId35"/>
    <p:sldId id="1561" r:id="rId36"/>
    <p:sldId id="1562" r:id="rId37"/>
    <p:sldId id="1563" r:id="rId38"/>
    <p:sldId id="1564" r:id="rId39"/>
    <p:sldId id="1565" r:id="rId40"/>
    <p:sldId id="1587" r:id="rId41"/>
    <p:sldId id="1585" r:id="rId42"/>
    <p:sldId id="1614" r:id="rId43"/>
    <p:sldId id="1615" r:id="rId44"/>
    <p:sldId id="1544" r:id="rId45"/>
    <p:sldId id="1573" r:id="rId46"/>
    <p:sldId id="1589" r:id="rId47"/>
    <p:sldId id="1590" r:id="rId48"/>
    <p:sldId id="1603" r:id="rId49"/>
    <p:sldId id="1604" r:id="rId50"/>
    <p:sldId id="1605" r:id="rId51"/>
    <p:sldId id="1637" r:id="rId52"/>
    <p:sldId id="1638" r:id="rId53"/>
    <p:sldId id="1639" r:id="rId54"/>
    <p:sldId id="1640" r:id="rId55"/>
    <p:sldId id="1641" r:id="rId56"/>
    <p:sldId id="1588" r:id="rId57"/>
    <p:sldId id="1606" r:id="rId58"/>
    <p:sldId id="1607" r:id="rId59"/>
    <p:sldId id="1518" r:id="rId60"/>
    <p:sldId id="1591" r:id="rId61"/>
    <p:sldId id="1592" r:id="rId62"/>
    <p:sldId id="1593" r:id="rId63"/>
    <p:sldId id="1594" r:id="rId64"/>
    <p:sldId id="1595" r:id="rId65"/>
    <p:sldId id="1596" r:id="rId66"/>
    <p:sldId id="1597" r:id="rId67"/>
    <p:sldId id="1598" r:id="rId68"/>
    <p:sldId id="1599" r:id="rId69"/>
    <p:sldId id="1600" r:id="rId70"/>
    <p:sldId id="1636" r:id="rId71"/>
    <p:sldId id="1601" r:id="rId72"/>
    <p:sldId id="1642" r:id="rId73"/>
    <p:sldId id="1612" r:id="rId74"/>
    <p:sldId id="1617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FF"/>
    <a:srgbClr val="008000"/>
    <a:srgbClr val="CC3399"/>
    <a:srgbClr val="FFFF66"/>
    <a:srgbClr val="FF3300"/>
    <a:srgbClr val="33CC33"/>
    <a:srgbClr val="0033CC"/>
    <a:srgbClr val="04F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725" autoAdjust="0"/>
  </p:normalViewPr>
  <p:slideViewPr>
    <p:cSldViewPr snapToObjects="1">
      <p:cViewPr>
        <p:scale>
          <a:sx n="100" d="100"/>
          <a:sy n="100" d="100"/>
        </p:scale>
        <p:origin x="-1360" y="-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12"/>
    </p:cViewPr>
  </p:sorterViewPr>
  <p:notesViewPr>
    <p:cSldViewPr snapToObjects="1">
      <p:cViewPr varScale="1">
        <p:scale>
          <a:sx n="55" d="100"/>
          <a:sy n="55" d="100"/>
        </p:scale>
        <p:origin x="-1800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8EFD54E2-26B7-444E-90B8-B6528557F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80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ACC25-49E1-144E-8763-D24C3A1FCD45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953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3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7ACDFD-19AD-F143-AAD8-6D9C36B67235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126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489988-A06A-3547-B0DB-2852E2C96CD8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33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B511D-4DEA-1C43-BC82-8886AFA9C610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130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0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3190F7-901D-DC49-8074-54373690D7DA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752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2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760046-E818-A245-B752-2E5CAD8CB67C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29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AB0D6F-A263-1740-9DED-6FA307F32BD6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965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5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9A72E9-483B-CF4D-8A2C-FC9D605741B2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2967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7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ACC25-49E1-144E-8763-D24C3A1FCD45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2953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3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ACC25-49E1-144E-8763-D24C3A1FCD45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2953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3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F97F5C-7E5A-0C46-978E-E9575CC61BBB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2A6AA5-7B1D-0B43-BB93-0F23E8DF3065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AD4E5-3FA7-C241-9D56-CC2EEAE4D2B1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072E14-2994-1C43-94CA-5AF7BC100E60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7489AE-8CEC-ED45-88F0-177A2D655849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EA76A6-A75D-5140-8670-D8681577528C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662857-AA6A-6340-A2BC-6CB9EEDE169B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2752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2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EC4560-28B1-BF45-9E61-A6CACA835882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F4F9D-6E7E-8144-B093-D462AC5D41D3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F64E4-C611-6B4A-9416-D3BA4C84105A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9AA3B2-DD27-6B44-A7B5-C1DFA54AFF37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2752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2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3C6497-34E9-7940-9483-9200A0F3B2A9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35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36AA0E-796A-9747-8DB9-C35A676F08D2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135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B88CA2-3D58-654A-879D-E0B5FCBB85ED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135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9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84EB89-3206-5745-B3A9-BC2BECFF6495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136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2D222F-5F44-E746-A04E-33432BEC44F1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36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3C6497-34E9-7940-9483-9200A0F3B2A9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135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606592-198B-7C4C-961D-6A9A2402420C}" type="slidenum">
              <a:rPr lang="en-US"/>
              <a:pPr/>
              <a:t>4</a:t>
            </a:fld>
            <a:endParaRPr lang="en-US"/>
          </a:p>
        </p:txBody>
      </p:sp>
      <p:sp>
        <p:nvSpPr>
          <p:cNvPr id="1748994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899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ACC25-49E1-144E-8763-D24C3A1FCD45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2953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3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ACC25-49E1-144E-8763-D24C3A1FCD45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2953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3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ACC25-49E1-144E-8763-D24C3A1FCD45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2953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3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FD72A2-D14A-3B45-A5D2-73F2A871A33B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1839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9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83779A-2C1F-664A-AA1E-0306B68615FA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199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9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8FEF0-1C5A-6C4B-9F6F-B788F46BD031}" type="slidenum">
              <a:rPr lang="en-US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559F81-EFDF-464A-8F5C-E6C06A97BE85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2719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19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0D6C5E-CB0C-5E4B-92ED-D0BF3DAA7891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2752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2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715777-54AB-9541-B1DB-2DCEE4C9650A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95117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117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F33CC7-3E91-B54A-B54F-08D2801F9CB1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2752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2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ACC25-49E1-144E-8763-D24C3A1FCD45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2953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3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1E699-6F3A-334B-AD06-1C34CB33D8E2}" type="slidenum">
              <a:rPr lang="en-US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5480C7-4479-A54F-90BE-9566A38C0B0F}" type="slidenum">
              <a:rPr lang="en-US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ACC25-49E1-144E-8763-D24C3A1FCD45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953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3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48B007-95A6-B94D-9B4D-E69F764B6A4C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3088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8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48B007-95A6-B94D-9B4D-E69F764B6A4C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3088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8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0D437-9A53-024D-8AC4-1F42D4938C00}" type="slidenum">
              <a:rPr lang="en-US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D8793D-314B-C848-B1B1-C8A98FF76412}" type="slidenum">
              <a:rPr lang="en-US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B70FFE-51D3-694A-8FDC-10EE60B8B1AF}" type="slidenum">
              <a:rPr lang="en-US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5E57A9-3C6F-824B-8C84-1BB144B41751}" type="slidenum">
              <a:rPr lang="en-US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C41C29-643C-0F48-9B58-5B9641997354}" type="slidenum">
              <a:rPr lang="en-US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4F02D-C59B-CF4A-A603-E950101A7519}" type="slidenum">
              <a:rPr lang="en-US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F0C6B8-8DD5-FF40-A380-463FAC19060F}" type="slidenum">
              <a:rPr lang="en-US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51405D-A861-B54D-B509-64D8B651A2F9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2703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03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939D87-54EB-B942-A4EB-05F9EC6CBD0C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955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5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ACC25-49E1-144E-8763-D24C3A1FCD45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2953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3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74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B18239-428E-9341-A353-C0AF0E844AA8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368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8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FA9143-52A0-4146-BF2B-EB8773D2D402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37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0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151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284CE-C02F-6F4A-82AE-C858017E1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878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A15E0-AE82-0045-9F21-294A0A1C0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2229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01D1-7BB2-4443-8DF8-1F9409C0F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685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D27FD-9D00-A64D-990F-346F54ECD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8989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517A2-96C2-3748-ACEF-67CF72BDD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1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F1A1E-8AFF-1544-899A-0012F2A9D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4660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C74E-3103-2A46-A315-BB43A2099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8102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ED85-C4F0-0047-BC75-5C679C678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2314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DE49E-C148-5E45-A537-A5BF1D2DB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5042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60DDD-D63D-514E-9736-8434A4DEF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12289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704C3-A72A-A644-9520-C0D2B00B3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590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5123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4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5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6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D1C51B3-9FCF-2245-B008-77FAC8C46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2.jpg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.png"/><Relationship Id="rId1" Type="http://schemas.microsoft.com/office/2007/relationships/media" Target="file://localhost/Users/bally/Movies/MO3CA3A7883624797.avi" TargetMode="External"/><Relationship Id="rId2" Type="http://schemas.openxmlformats.org/officeDocument/2006/relationships/video" Target="file://localhost/Users/bally/Movies/MO3CA3A7883624797.avi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0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2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3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4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6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7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9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9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9.xml"/><Relationship Id="rId5" Type="http://schemas.openxmlformats.org/officeDocument/2006/relationships/image" Target="../media/image66.png"/><Relationship Id="rId1" Type="http://schemas.microsoft.com/office/2007/relationships/media" Target="file://localhost/Users/bally/Movies/ClusterDecayExample.mov" TargetMode="External"/><Relationship Id="rId2" Type="http://schemas.openxmlformats.org/officeDocument/2006/relationships/video" Target="file://localhost/Users/bally/Movies/ClusterDecayExample.mov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7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.tif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ank_Dibble_Owens_Valley_Ori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906"/>
            <a:ext cx="9144000" cy="5714094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95263" y="-467856"/>
            <a:ext cx="8991600" cy="310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sz="3200" i="1" dirty="0" smtClean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r>
              <a:rPr lang="en-US" sz="28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Star &amp; Planet Formation in Orion:</a:t>
            </a:r>
          </a:p>
          <a:p>
            <a:pPr algn="ctr">
              <a:defRPr/>
            </a:pPr>
            <a:r>
              <a:rPr lang="en-US" sz="2800" i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An update</a:t>
            </a:r>
          </a:p>
          <a:p>
            <a:pPr algn="ctr">
              <a:defRPr/>
            </a:pPr>
            <a:endParaRPr lang="en-US" sz="2000" i="1" dirty="0" smtClean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r>
              <a:rPr lang="en-US" sz="2000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John Bally</a:t>
            </a:r>
            <a:r>
              <a:rPr lang="en-US" sz="2000" i="1" baseline="30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1</a:t>
            </a:r>
            <a:endParaRPr lang="en-US" sz="2000" i="1" dirty="0" smtClean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endParaRPr lang="en-US" sz="20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endParaRPr lang="en-US" i="1" dirty="0" smtClean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cs typeface="+mn-cs"/>
            </a:endParaRPr>
          </a:p>
          <a:p>
            <a:pPr algn="ctr">
              <a:defRPr/>
            </a:pPr>
            <a:endParaRPr lang="en-US" i="1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19200" y="5334000"/>
            <a:ext cx="79248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srgbClr val="FFFF66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FFFF66"/>
                </a:solidFill>
                <a:latin typeface="Times New Roman" charset="0"/>
                <a:cs typeface="+mn-cs"/>
              </a:rPr>
              <a:t> </a:t>
            </a:r>
            <a:r>
              <a:rPr lang="en-US" sz="1800" baseline="30000" dirty="0">
                <a:solidFill>
                  <a:srgbClr val="FFFF66"/>
                </a:solidFill>
                <a:latin typeface="Geneva" charset="0"/>
                <a:cs typeface="+mn-cs"/>
              </a:rPr>
              <a:t>1</a:t>
            </a:r>
            <a:r>
              <a:rPr lang="en-US" sz="1800" dirty="0">
                <a:solidFill>
                  <a:srgbClr val="FFFF66"/>
                </a:solidFill>
                <a:latin typeface="Geneva" charset="0"/>
                <a:cs typeface="+mn-cs"/>
              </a:rPr>
              <a:t>Center for Astrophysics and Space Astronomy (CASA)</a:t>
            </a:r>
          </a:p>
          <a:p>
            <a:pPr>
              <a:defRPr/>
            </a:pPr>
            <a:r>
              <a:rPr lang="en-US" sz="1800" dirty="0">
                <a:solidFill>
                  <a:srgbClr val="FFFF66"/>
                </a:solidFill>
                <a:latin typeface="Geneva" charset="0"/>
                <a:cs typeface="+mn-cs"/>
              </a:rPr>
              <a:t>Department of Astrophysical and Planetary Sciences (APS) </a:t>
            </a:r>
          </a:p>
          <a:p>
            <a:pPr>
              <a:defRPr/>
            </a:pPr>
            <a:r>
              <a:rPr lang="en-US" sz="1800" dirty="0">
                <a:solidFill>
                  <a:srgbClr val="FFFF66"/>
                </a:solidFill>
                <a:latin typeface="Geneva" charset="0"/>
                <a:cs typeface="+mn-cs"/>
              </a:rPr>
              <a:t>                   University of Colorado,  Boulder</a:t>
            </a:r>
            <a:endParaRPr lang="en-US" sz="2000" dirty="0">
              <a:solidFill>
                <a:srgbClr val="FFFF66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endParaRPr lang="en-US" sz="2000" dirty="0">
              <a:solidFill>
                <a:srgbClr val="FFFF66"/>
              </a:solidFill>
              <a:latin typeface="Times New Roman" charset="0"/>
              <a:cs typeface="+mn-cs"/>
            </a:endParaRPr>
          </a:p>
          <a:p>
            <a:pPr algn="ctr">
              <a:defRPr/>
            </a:pPr>
            <a:endParaRPr lang="en-US" i="1" baseline="30000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96200" y="6550223"/>
            <a:ext cx="1288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Geneva" charset="0"/>
              </a:rPr>
              <a:t>Frank </a:t>
            </a:r>
            <a:r>
              <a:rPr lang="en-US" sz="1400" dirty="0" err="1" smtClean="0">
                <a:solidFill>
                  <a:srgbClr val="FF0000"/>
                </a:solidFill>
                <a:latin typeface="Geneva" charset="0"/>
              </a:rPr>
              <a:t>Dibbell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3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Planck_Or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06347">
            <a:off x="-1484313" y="-1231900"/>
            <a:ext cx="9199563" cy="919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5379" name="Rectangle 3"/>
          <p:cNvSpPr>
            <a:spLocks noChangeArrowheads="1"/>
          </p:cNvSpPr>
          <p:nvPr/>
        </p:nvSpPr>
        <p:spPr bwMode="auto">
          <a:xfrm>
            <a:off x="5943600" y="5213350"/>
            <a:ext cx="29003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6F6FF"/>
                </a:solidFill>
                <a:latin typeface="Geneva" charset="0"/>
                <a:cs typeface="+mn-cs"/>
              </a:rPr>
              <a:t>Orion (Planck)</a:t>
            </a:r>
            <a:endParaRPr lang="en-US">
              <a:solidFill>
                <a:srgbClr val="FCFF3C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>
                <a:solidFill>
                  <a:srgbClr val="FCFF3C"/>
                </a:solidFill>
                <a:latin typeface="Geneva" charset="0"/>
                <a:cs typeface="+mn-cs"/>
              </a:rPr>
              <a:t>  </a:t>
            </a:r>
            <a:r>
              <a:rPr lang="en-US">
                <a:solidFill>
                  <a:srgbClr val="05FF99"/>
                </a:solidFill>
                <a:latin typeface="Geneva" charset="0"/>
                <a:cs typeface="+mn-cs"/>
              </a:rPr>
              <a:t>Dust     545 GHz</a:t>
            </a:r>
            <a:endParaRPr lang="en-US">
              <a:solidFill>
                <a:srgbClr val="FCFF3C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>
                <a:solidFill>
                  <a:srgbClr val="FCFF3C"/>
                </a:solidFill>
                <a:latin typeface="Geneva" charset="0"/>
                <a:cs typeface="+mn-cs"/>
              </a:rPr>
              <a:t>  </a:t>
            </a:r>
            <a:r>
              <a:rPr lang="en-US">
                <a:solidFill>
                  <a:srgbClr val="FF3300"/>
                </a:solidFill>
                <a:latin typeface="Geneva" charset="0"/>
                <a:cs typeface="+mn-cs"/>
              </a:rPr>
              <a:t>Plasma    30 GHz</a:t>
            </a:r>
            <a:endParaRPr lang="en-US">
              <a:solidFill>
                <a:srgbClr val="FCFF3C"/>
              </a:solidFill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67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Bell_OrionAB_13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177">
            <a:off x="1244600" y="-457200"/>
            <a:ext cx="4992688" cy="749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8371" name="Text Box 3"/>
          <p:cNvSpPr txBox="1">
            <a:spLocks noChangeArrowheads="1"/>
          </p:cNvSpPr>
          <p:nvPr/>
        </p:nvSpPr>
        <p:spPr bwMode="auto">
          <a:xfrm>
            <a:off x="609600" y="1455738"/>
            <a:ext cx="1255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latin typeface="Geneva" charset="0"/>
                <a:cs typeface="+mn-cs"/>
              </a:rPr>
              <a:t>Orion B</a:t>
            </a:r>
            <a:endParaRPr lang="en-US">
              <a:latin typeface="Geneva" charset="0"/>
              <a:cs typeface="+mn-cs"/>
            </a:endParaRPr>
          </a:p>
        </p:txBody>
      </p:sp>
      <p:sp>
        <p:nvSpPr>
          <p:cNvPr id="1338372" name="Text Box 4"/>
          <p:cNvSpPr txBox="1">
            <a:spLocks noChangeArrowheads="1"/>
          </p:cNvSpPr>
          <p:nvPr/>
        </p:nvSpPr>
        <p:spPr bwMode="auto">
          <a:xfrm>
            <a:off x="1584325" y="4621213"/>
            <a:ext cx="128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latin typeface="Geneva" charset="0"/>
                <a:cs typeface="+mn-cs"/>
              </a:rPr>
              <a:t>Orion A</a:t>
            </a:r>
            <a:endParaRPr lang="en-US">
              <a:latin typeface="Geneva" charset="0"/>
              <a:cs typeface="+mn-cs"/>
            </a:endParaRPr>
          </a:p>
        </p:txBody>
      </p:sp>
      <p:sp>
        <p:nvSpPr>
          <p:cNvPr id="1338373" name="Text Box 5"/>
          <p:cNvSpPr txBox="1">
            <a:spLocks noChangeArrowheads="1"/>
          </p:cNvSpPr>
          <p:nvPr/>
        </p:nvSpPr>
        <p:spPr bwMode="auto">
          <a:xfrm>
            <a:off x="5775325" y="4011613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Geneva" charset="0"/>
                <a:cs typeface="+mn-cs"/>
              </a:rPr>
              <a:t>Orion Nebula</a:t>
            </a:r>
            <a:endParaRPr lang="en-US" dirty="0">
              <a:latin typeface="Geneva" charset="0"/>
              <a:cs typeface="+mn-cs"/>
            </a:endParaRPr>
          </a:p>
        </p:txBody>
      </p:sp>
      <p:sp>
        <p:nvSpPr>
          <p:cNvPr id="1338374" name="Line 6"/>
          <p:cNvSpPr>
            <a:spLocks noChangeShapeType="1"/>
          </p:cNvSpPr>
          <p:nvPr/>
        </p:nvSpPr>
        <p:spPr bwMode="auto">
          <a:xfrm flipV="1">
            <a:off x="4953000" y="4267200"/>
            <a:ext cx="838200" cy="76200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38375" name="Text Box 7"/>
          <p:cNvSpPr txBox="1">
            <a:spLocks noChangeArrowheads="1"/>
          </p:cNvSpPr>
          <p:nvPr/>
        </p:nvSpPr>
        <p:spPr bwMode="auto">
          <a:xfrm>
            <a:off x="6384925" y="307975"/>
            <a:ext cx="281146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6F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Orion Molecular</a:t>
            </a:r>
          </a:p>
          <a:p>
            <a:pPr>
              <a:defRPr/>
            </a:pPr>
            <a:r>
              <a:rPr lang="en-US" sz="2800">
                <a:solidFill>
                  <a:srgbClr val="06F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Clouds</a:t>
            </a:r>
          </a:p>
          <a:p>
            <a:pPr>
              <a:defRPr/>
            </a:pPr>
            <a:endParaRPr lang="en-US" sz="2000">
              <a:solidFill>
                <a:schemeClr val="accent1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2000">
              <a:solidFill>
                <a:schemeClr val="accent1"/>
              </a:solidFill>
              <a:latin typeface="Geneva" charset="0"/>
              <a:cs typeface="+mn-cs"/>
            </a:endParaRPr>
          </a:p>
        </p:txBody>
      </p:sp>
      <p:sp>
        <p:nvSpPr>
          <p:cNvPr id="1338376" name="Text Box 8"/>
          <p:cNvSpPr txBox="1">
            <a:spLocks noChangeArrowheads="1"/>
          </p:cNvSpPr>
          <p:nvPr/>
        </p:nvSpPr>
        <p:spPr bwMode="auto">
          <a:xfrm>
            <a:off x="6689725" y="1447800"/>
            <a:ext cx="1055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aseline="30000">
                <a:solidFill>
                  <a:schemeClr val="accent1"/>
                </a:solidFill>
                <a:latin typeface="Geneva" charset="0"/>
                <a:cs typeface="+mn-cs"/>
              </a:rPr>
              <a:t>13</a:t>
            </a:r>
            <a:r>
              <a:rPr lang="en-US">
                <a:solidFill>
                  <a:schemeClr val="accent1"/>
                </a:solidFill>
                <a:latin typeface="Geneva" charset="0"/>
                <a:cs typeface="+mn-cs"/>
              </a:rPr>
              <a:t>CO </a:t>
            </a:r>
            <a:r>
              <a:rPr lang="en-US">
                <a:latin typeface="Times New Roman" charset="0"/>
                <a:cs typeface="+mn-cs"/>
              </a:rPr>
              <a:t> </a:t>
            </a:r>
          </a:p>
        </p:txBody>
      </p:sp>
      <p:sp>
        <p:nvSpPr>
          <p:cNvPr id="1338377" name="Text Box 9"/>
          <p:cNvSpPr txBox="1">
            <a:spLocks noChangeArrowheads="1"/>
          </p:cNvSpPr>
          <p:nvPr/>
        </p:nvSpPr>
        <p:spPr bwMode="auto">
          <a:xfrm>
            <a:off x="7391400" y="1443038"/>
            <a:ext cx="1489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Times New Roman" charset="0"/>
                <a:cs typeface="+mn-cs"/>
              </a:rPr>
              <a:t>  </a:t>
            </a:r>
            <a:r>
              <a:rPr lang="en-US" sz="2000" dirty="0">
                <a:solidFill>
                  <a:schemeClr val="accent1"/>
                </a:solidFill>
                <a:latin typeface="Times New Roman" charset="0"/>
                <a:cs typeface="+mn-cs"/>
              </a:rPr>
              <a:t>(</a:t>
            </a:r>
            <a:r>
              <a:rPr lang="en-US" sz="2000" dirty="0">
                <a:solidFill>
                  <a:schemeClr val="accent1"/>
                </a:solidFill>
                <a:latin typeface="Geneva" charset="0"/>
                <a:cs typeface="+mn-cs"/>
              </a:rPr>
              <a:t>2.6 mm)</a:t>
            </a:r>
            <a:endParaRPr lang="en-US" dirty="0">
              <a:latin typeface="Geneva" charset="0"/>
              <a:cs typeface="+mn-cs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689725" y="5791200"/>
            <a:ext cx="21980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FF00"/>
                </a:solidFill>
                <a:latin typeface="Geneva" charset="0"/>
                <a:cs typeface="+mn-cs"/>
              </a:rPr>
              <a:t>(AT&amp;T Bell Labs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Geneva" charset="0"/>
                <a:cs typeface="+mn-cs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Geneva" charset="0"/>
                <a:cs typeface="+mn-cs"/>
              </a:rPr>
              <a:t>  7 meter)</a:t>
            </a:r>
            <a:endParaRPr lang="en-US" dirty="0">
              <a:solidFill>
                <a:srgbClr val="FFFF00"/>
              </a:solidFill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0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OrionA_4096sq_WISE_bolo_mosaic_rotated_blackbg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53018">
            <a:off x="2153444" y="4807744"/>
            <a:ext cx="4191000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475" name="Text Box 3"/>
          <p:cNvSpPr txBox="1">
            <a:spLocks noChangeArrowheads="1"/>
          </p:cNvSpPr>
          <p:nvPr/>
        </p:nvSpPr>
        <p:spPr bwMode="auto">
          <a:xfrm>
            <a:off x="838200" y="0"/>
            <a:ext cx="62370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latin typeface="Geneva" charset="0"/>
                <a:cs typeface="+mn-cs"/>
              </a:rPr>
              <a:t>Orion A:  </a:t>
            </a:r>
            <a:r>
              <a:rPr lang="en-US" b="0" dirty="0">
                <a:solidFill>
                  <a:schemeClr val="tx2"/>
                </a:solidFill>
                <a:latin typeface="Geneva" charset="0"/>
                <a:cs typeface="+mn-cs"/>
              </a:rPr>
              <a:t>1.1 mm (BGPS)</a:t>
            </a:r>
            <a:r>
              <a:rPr lang="en-US" b="0" dirty="0">
                <a:latin typeface="Geneva" charset="0"/>
                <a:cs typeface="+mn-cs"/>
              </a:rPr>
              <a:t> + </a:t>
            </a:r>
            <a:r>
              <a:rPr lang="en-US" b="0" dirty="0">
                <a:solidFill>
                  <a:srgbClr val="66FFFF"/>
                </a:solidFill>
                <a:latin typeface="Geneva" charset="0"/>
                <a:cs typeface="+mn-cs"/>
              </a:rPr>
              <a:t>WISE 22  </a:t>
            </a:r>
            <a:r>
              <a:rPr lang="en-US" sz="2800" b="0" dirty="0">
                <a:solidFill>
                  <a:srgbClr val="66FFFF"/>
                </a:solidFill>
                <a:cs typeface="+mn-cs"/>
                <a:sym typeface="Symbol" charset="0"/>
              </a:rPr>
              <a:t></a:t>
            </a:r>
            <a:r>
              <a:rPr lang="en-US" b="0" dirty="0" smtClean="0">
                <a:solidFill>
                  <a:srgbClr val="66FFFF"/>
                </a:solidFill>
                <a:latin typeface="Geneva" charset="0"/>
                <a:cs typeface="+mn-cs"/>
              </a:rPr>
              <a:t>m</a:t>
            </a:r>
            <a:endParaRPr lang="en-US" b="0" dirty="0">
              <a:latin typeface="Geneva" charset="0"/>
              <a:cs typeface="+mn-cs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775325" y="4011613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Geneva" charset="0"/>
                <a:cs typeface="+mn-cs"/>
              </a:rPr>
              <a:t>Orion Nebula</a:t>
            </a:r>
            <a:endParaRPr lang="en-US" dirty="0">
              <a:latin typeface="Geneva" charset="0"/>
              <a:cs typeface="+mn-cs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4953000" y="4267200"/>
            <a:ext cx="838200" cy="76200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ion_A_N(H)_Herschel_160_500um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t="1446" r="1275" b="6867"/>
          <a:stretch/>
        </p:blipFill>
        <p:spPr>
          <a:xfrm>
            <a:off x="2244209" y="523220"/>
            <a:ext cx="4766192" cy="610618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46325" y="61555"/>
            <a:ext cx="7109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latin typeface="Geneva" charset="0"/>
                <a:cs typeface="+mn-cs"/>
              </a:rPr>
              <a:t>Orion A:  </a:t>
            </a:r>
            <a:r>
              <a:rPr lang="en-US" sz="1800" b="0" dirty="0" smtClean="0">
                <a:solidFill>
                  <a:schemeClr val="tx2"/>
                </a:solidFill>
                <a:latin typeface="Geneva" charset="0"/>
                <a:cs typeface="+mn-cs"/>
              </a:rPr>
              <a:t>H</a:t>
            </a:r>
            <a:r>
              <a:rPr lang="en-US" sz="1800" b="0" baseline="-25000" dirty="0" smtClean="0">
                <a:solidFill>
                  <a:schemeClr val="tx2"/>
                </a:solidFill>
                <a:latin typeface="Geneva" charset="0"/>
                <a:cs typeface="+mn-cs"/>
              </a:rPr>
              <a:t>2</a:t>
            </a:r>
            <a:r>
              <a:rPr lang="en-US" sz="1800" b="0" dirty="0" smtClean="0">
                <a:solidFill>
                  <a:schemeClr val="tx2"/>
                </a:solidFill>
                <a:latin typeface="Geneva" charset="0"/>
                <a:cs typeface="+mn-cs"/>
              </a:rPr>
              <a:t> Column density  (Herschel Space Observatory)</a:t>
            </a:r>
            <a:endParaRPr lang="en-US" sz="1800" b="0" dirty="0"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65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ion_Herschel_Planck_Lombardi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66994">
            <a:off x="1149678" y="1705194"/>
            <a:ext cx="5852020" cy="4234389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46325" y="61555"/>
            <a:ext cx="6488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latin typeface="Geneva" charset="0"/>
                <a:cs typeface="+mn-cs"/>
              </a:rPr>
              <a:t>Orion </a:t>
            </a:r>
            <a:r>
              <a:rPr lang="en-US" b="0" dirty="0" smtClean="0">
                <a:latin typeface="Geneva" charset="0"/>
                <a:cs typeface="+mn-cs"/>
              </a:rPr>
              <a:t>A &amp; B: </a:t>
            </a:r>
            <a:r>
              <a:rPr lang="en-US" sz="2000" b="0" dirty="0" smtClean="0">
                <a:latin typeface="Geneva" charset="0"/>
                <a:cs typeface="+mn-cs"/>
              </a:rPr>
              <a:t>Dust temperature </a:t>
            </a:r>
            <a:r>
              <a:rPr lang="en-US" sz="1800" b="0" dirty="0" smtClean="0">
                <a:solidFill>
                  <a:schemeClr val="tx2"/>
                </a:solidFill>
                <a:latin typeface="Geneva" charset="0"/>
                <a:cs typeface="+mn-cs"/>
              </a:rPr>
              <a:t>(Herschel+ Planck)</a:t>
            </a:r>
            <a:endParaRPr lang="en-US" sz="1800" b="0" dirty="0"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75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Orion_radioPMs_Konkel_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599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096000" y="101600"/>
            <a:ext cx="3048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0" dirty="0">
                <a:latin typeface="Geneva" charset="0"/>
                <a:cs typeface="+mn-cs"/>
              </a:rPr>
              <a:t>Orion </a:t>
            </a:r>
          </a:p>
          <a:p>
            <a:pPr>
              <a:defRPr/>
            </a:pPr>
            <a:r>
              <a:rPr lang="en-US" sz="2800" b="0" dirty="0">
                <a:latin typeface="Geneva" charset="0"/>
                <a:cs typeface="+mn-cs"/>
              </a:rPr>
              <a:t>Distances:</a:t>
            </a:r>
          </a:p>
          <a:p>
            <a:pPr>
              <a:defRPr/>
            </a:pPr>
            <a:endParaRPr lang="en-US" b="0" dirty="0">
              <a:solidFill>
                <a:srgbClr val="66FFFF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b="0" dirty="0">
              <a:solidFill>
                <a:srgbClr val="66FFFF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b="0" dirty="0">
                <a:solidFill>
                  <a:srgbClr val="66FFFF"/>
                </a:solidFill>
                <a:latin typeface="Geneva" charset="0"/>
                <a:cs typeface="+mn-cs"/>
              </a:rPr>
              <a:t>  VLBA </a:t>
            </a:r>
          </a:p>
          <a:p>
            <a:pPr>
              <a:defRPr/>
            </a:pPr>
            <a:r>
              <a:rPr lang="en-US" b="0" dirty="0">
                <a:solidFill>
                  <a:srgbClr val="66FFFF"/>
                </a:solidFill>
                <a:latin typeface="Geneva" charset="0"/>
                <a:cs typeface="+mn-cs"/>
              </a:rPr>
              <a:t>  radio parallax </a:t>
            </a:r>
          </a:p>
          <a:p>
            <a:pPr>
              <a:defRPr/>
            </a:pPr>
            <a:r>
              <a:rPr lang="en-US" b="0" dirty="0">
                <a:solidFill>
                  <a:srgbClr val="66FFFF"/>
                </a:solidFill>
                <a:latin typeface="Geneva" charset="0"/>
                <a:cs typeface="+mn-cs"/>
              </a:rPr>
              <a:t>   </a:t>
            </a:r>
          </a:p>
          <a:p>
            <a:pPr>
              <a:defRPr/>
            </a:pPr>
            <a:r>
              <a:rPr lang="en-US" sz="2000" b="0" dirty="0">
                <a:solidFill>
                  <a:srgbClr val="FF0000"/>
                </a:solidFill>
                <a:latin typeface="Geneva" charset="0"/>
                <a:cs typeface="+mn-cs"/>
              </a:rPr>
              <a:t>  </a:t>
            </a:r>
            <a:r>
              <a:rPr lang="en-US" sz="2000" b="0" dirty="0" err="1">
                <a:solidFill>
                  <a:srgbClr val="FF0000"/>
                </a:solidFill>
                <a:latin typeface="Geneva" charset="0"/>
                <a:cs typeface="+mn-cs"/>
              </a:rPr>
              <a:t>Kounkel</a:t>
            </a:r>
            <a:r>
              <a:rPr lang="en-US" sz="2000" b="0" dirty="0">
                <a:solidFill>
                  <a:srgbClr val="FF0000"/>
                </a:solidFill>
                <a:latin typeface="Geneva" charset="0"/>
                <a:cs typeface="+mn-cs"/>
              </a:rPr>
              <a:t> M. et al.</a:t>
            </a:r>
          </a:p>
          <a:p>
            <a:pPr>
              <a:defRPr/>
            </a:pPr>
            <a:r>
              <a:rPr lang="en-US" sz="2000" b="0" dirty="0">
                <a:solidFill>
                  <a:srgbClr val="FF0000"/>
                </a:solidFill>
                <a:latin typeface="Geneva" charset="0"/>
                <a:cs typeface="+mn-cs"/>
              </a:rPr>
              <a:t>  2014,  </a:t>
            </a:r>
            <a:r>
              <a:rPr lang="en-US" sz="2000" b="0" dirty="0" err="1">
                <a:solidFill>
                  <a:srgbClr val="FF0000"/>
                </a:solidFill>
                <a:latin typeface="Geneva" charset="0"/>
                <a:cs typeface="+mn-cs"/>
              </a:rPr>
              <a:t>ApJ</a:t>
            </a:r>
            <a:r>
              <a:rPr lang="en-US" sz="2000" b="0" dirty="0">
                <a:solidFill>
                  <a:srgbClr val="FF0000"/>
                </a:solidFill>
                <a:latin typeface="Geneva" charset="0"/>
                <a:cs typeface="+mn-cs"/>
              </a:rPr>
              <a:t>, 790, 49</a:t>
            </a:r>
          </a:p>
          <a:p>
            <a:pPr>
              <a:defRPr/>
            </a:pPr>
            <a:endParaRPr lang="en-US" sz="2000" b="0" dirty="0">
              <a:solidFill>
                <a:srgbClr val="FF0000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000" b="0" dirty="0">
                <a:solidFill>
                  <a:srgbClr val="FF0000"/>
                </a:solidFill>
                <a:latin typeface="Geneva" charset="0"/>
                <a:cs typeface="+mn-cs"/>
              </a:rPr>
              <a:t>  </a:t>
            </a:r>
            <a:r>
              <a:rPr lang="en-US" sz="2000" b="0" dirty="0" err="1">
                <a:solidFill>
                  <a:srgbClr val="FF0000"/>
                </a:solidFill>
                <a:latin typeface="Geneva" charset="0"/>
                <a:cs typeface="+mn-cs"/>
              </a:rPr>
              <a:t>Kounkel</a:t>
            </a:r>
            <a:r>
              <a:rPr lang="en-US" sz="2000" b="0" dirty="0">
                <a:solidFill>
                  <a:srgbClr val="FF0000"/>
                </a:solidFill>
                <a:latin typeface="Geneva" charset="0"/>
                <a:cs typeface="+mn-cs"/>
              </a:rPr>
              <a:t>  M. et al.</a:t>
            </a:r>
          </a:p>
          <a:p>
            <a:pPr>
              <a:defRPr/>
            </a:pPr>
            <a:r>
              <a:rPr lang="en-US" sz="2000" b="0" dirty="0">
                <a:solidFill>
                  <a:srgbClr val="FF0000"/>
                </a:solidFill>
                <a:latin typeface="Geneva" charset="0"/>
                <a:cs typeface="+mn-cs"/>
              </a:rPr>
              <a:t>  2016,  </a:t>
            </a:r>
          </a:p>
          <a:p>
            <a:pPr>
              <a:defRPr/>
            </a:pPr>
            <a:r>
              <a:rPr lang="en-US" sz="2000" b="0" dirty="0">
                <a:solidFill>
                  <a:srgbClr val="FF0000"/>
                </a:solidFill>
                <a:latin typeface="Geneva" charset="0"/>
                <a:cs typeface="+mn-cs"/>
              </a:rPr>
              <a:t>  arXiv1609.04041v1 </a:t>
            </a:r>
          </a:p>
        </p:txBody>
      </p:sp>
    </p:spTree>
    <p:extLst>
      <p:ext uri="{BB962C8B-B14F-4D97-AF65-F5344CB8AC3E}">
        <p14:creationId xmlns:p14="http://schemas.microsoft.com/office/powerpoint/2010/main" val="273839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rot="21116986">
            <a:off x="4479" y="918079"/>
            <a:ext cx="5756551" cy="3733800"/>
            <a:chOff x="-1" y="734264"/>
            <a:chExt cx="5756551" cy="3733800"/>
          </a:xfrm>
        </p:grpSpPr>
        <p:pic>
          <p:nvPicPr>
            <p:cNvPr id="5" name="Picture 2" descr="Orion_Barnards_loop_mb_2010-10_OrionW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22605">
              <a:off x="-1" y="734264"/>
              <a:ext cx="5756551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 descr="Orion_Herschel_Planck_Lombardi14.jpg"/>
            <p:cNvPicPr>
              <a:picLocks noChangeAspect="1"/>
            </p:cNvPicPr>
            <p:nvPr/>
          </p:nvPicPr>
          <p:blipFill>
            <a:blip r:embed="rId4">
              <a:alphaModFix amt="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8634">
              <a:off x="112710" y="1160468"/>
              <a:ext cx="3003572" cy="2173315"/>
            </a:xfrm>
            <a:prstGeom prst="rect">
              <a:avLst/>
            </a:prstGeom>
          </p:spPr>
        </p:pic>
      </p:grpSp>
      <p:pic>
        <p:nvPicPr>
          <p:cNvPr id="4" name="Picture 3" descr="Orion_Grosschedl_2020_fig5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52" y="1219200"/>
            <a:ext cx="4601148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ion_Grosschedl_2020_fig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-42763"/>
            <a:ext cx="5791200" cy="69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sschedl_figure7-YZ-orion-timelap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6150" y="914400"/>
            <a:ext cx="7858125" cy="5943600"/>
            <a:chOff x="304800" y="0"/>
            <a:chExt cx="8499475" cy="6858000"/>
          </a:xfrm>
        </p:grpSpPr>
        <p:sp>
          <p:nvSpPr>
            <p:cNvPr id="1297410" name="Text Box 2"/>
            <p:cNvSpPr txBox="1">
              <a:spLocks noChangeArrowheads="1"/>
            </p:cNvSpPr>
            <p:nvPr/>
          </p:nvSpPr>
          <p:spPr bwMode="auto">
            <a:xfrm>
              <a:off x="762000" y="6450013"/>
              <a:ext cx="1841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2000">
                <a:solidFill>
                  <a:srgbClr val="33CC33"/>
                </a:solidFill>
                <a:latin typeface="Times New Roman" charset="0"/>
                <a:cs typeface="+mn-cs"/>
              </a:endParaRPr>
            </a:p>
          </p:txBody>
        </p:sp>
        <p:pic>
          <p:nvPicPr>
            <p:cNvPr id="122882" name="Picture 3" descr="Fig_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0"/>
              <a:ext cx="3017838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883" name="Picture 4" descr="Fig_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90488"/>
              <a:ext cx="4500563" cy="675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7413" name="Rectangle 5"/>
            <p:cNvSpPr>
              <a:spLocks noChangeArrowheads="1"/>
            </p:cNvSpPr>
            <p:nvPr/>
          </p:nvSpPr>
          <p:spPr bwMode="auto">
            <a:xfrm>
              <a:off x="304800" y="0"/>
              <a:ext cx="3017838" cy="6846888"/>
            </a:xfrm>
            <a:prstGeom prst="rect">
              <a:avLst/>
            </a:prstGeom>
            <a:noFill/>
            <a:ln w="12700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97414" name="Rectangle 6"/>
            <p:cNvSpPr>
              <a:spLocks noChangeArrowheads="1"/>
            </p:cNvSpPr>
            <p:nvPr/>
          </p:nvSpPr>
          <p:spPr bwMode="auto">
            <a:xfrm>
              <a:off x="7162800" y="4038600"/>
              <a:ext cx="304800" cy="838200"/>
            </a:xfrm>
            <a:prstGeom prst="rect">
              <a:avLst/>
            </a:prstGeom>
            <a:noFill/>
            <a:ln w="12700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97415" name="Line 7"/>
            <p:cNvSpPr>
              <a:spLocks noChangeShapeType="1"/>
            </p:cNvSpPr>
            <p:nvPr/>
          </p:nvSpPr>
          <p:spPr bwMode="auto">
            <a:xfrm>
              <a:off x="3322638" y="0"/>
              <a:ext cx="4144962" cy="403860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97416" name="Line 8"/>
            <p:cNvSpPr>
              <a:spLocks noChangeShapeType="1"/>
            </p:cNvSpPr>
            <p:nvPr/>
          </p:nvSpPr>
          <p:spPr bwMode="auto">
            <a:xfrm flipV="1">
              <a:off x="3322638" y="4876800"/>
              <a:ext cx="4144962" cy="1970088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97417" name="Text Box 9"/>
            <p:cNvSpPr txBox="1">
              <a:spLocks noChangeArrowheads="1"/>
            </p:cNvSpPr>
            <p:nvPr/>
          </p:nvSpPr>
          <p:spPr bwMode="auto">
            <a:xfrm>
              <a:off x="1949450" y="90488"/>
              <a:ext cx="1373188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0">
                  <a:solidFill>
                    <a:srgbClr val="CC3399"/>
                  </a:solidFill>
                  <a:latin typeface="Geneva" charset="0"/>
                  <a:cs typeface="+mn-cs"/>
                </a:rPr>
                <a:t>850 </a:t>
              </a:r>
              <a:r>
                <a:rPr lang="en-US" sz="2800" b="0">
                  <a:solidFill>
                    <a:srgbClr val="CC3399"/>
                  </a:solidFill>
                  <a:cs typeface="+mn-cs"/>
                  <a:sym typeface="Symbol" charset="0"/>
                </a:rPr>
                <a:t></a:t>
              </a:r>
              <a:r>
                <a:rPr lang="en-US" b="0">
                  <a:solidFill>
                    <a:srgbClr val="CC3399"/>
                  </a:solidFill>
                  <a:latin typeface="Geneva" charset="0"/>
                  <a:cs typeface="+mn-cs"/>
                </a:rPr>
                <a:t>m</a:t>
              </a:r>
              <a:endParaRPr lang="en-US" b="0">
                <a:latin typeface="Times New Roman" charset="0"/>
                <a:cs typeface="+mn-cs"/>
              </a:endParaRPr>
            </a:p>
          </p:txBody>
        </p:sp>
        <p:sp>
          <p:nvSpPr>
            <p:cNvPr id="1297418" name="Text Box 10"/>
            <p:cNvSpPr txBox="1">
              <a:spLocks noChangeArrowheads="1"/>
            </p:cNvSpPr>
            <p:nvPr/>
          </p:nvSpPr>
          <p:spPr bwMode="auto">
            <a:xfrm>
              <a:off x="6578600" y="152400"/>
              <a:ext cx="22256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0">
                  <a:solidFill>
                    <a:srgbClr val="FFFF66"/>
                  </a:solidFill>
                  <a:latin typeface="Geneva" charset="0"/>
                  <a:cs typeface="+mn-cs"/>
                </a:rPr>
                <a:t>2.6 mm  </a:t>
              </a:r>
              <a:r>
                <a:rPr lang="en-US" b="0" baseline="30000">
                  <a:solidFill>
                    <a:srgbClr val="FFFF66"/>
                  </a:solidFill>
                  <a:latin typeface="Geneva" charset="0"/>
                  <a:cs typeface="+mn-cs"/>
                </a:rPr>
                <a:t>13</a:t>
              </a:r>
              <a:r>
                <a:rPr lang="en-US" b="0">
                  <a:solidFill>
                    <a:srgbClr val="FFFF66"/>
                  </a:solidFill>
                  <a:latin typeface="Geneva" charset="0"/>
                  <a:cs typeface="+mn-cs"/>
                </a:rPr>
                <a:t>CO</a:t>
              </a:r>
              <a:endParaRPr lang="en-US" b="0">
                <a:solidFill>
                  <a:srgbClr val="04FFE4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46325" y="61555"/>
            <a:ext cx="890569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latin typeface="Geneva" charset="0"/>
                <a:cs typeface="+mn-cs"/>
              </a:rPr>
              <a:t>Orion </a:t>
            </a:r>
            <a:r>
              <a:rPr lang="en-US" b="0" dirty="0" smtClean="0">
                <a:latin typeface="Geneva" charset="0"/>
                <a:cs typeface="+mn-cs"/>
              </a:rPr>
              <a:t>A </a:t>
            </a:r>
            <a:r>
              <a:rPr lang="en-US" sz="1800" b="0" dirty="0" smtClean="0">
                <a:latin typeface="Geneva" charset="0"/>
                <a:cs typeface="+mn-cs"/>
              </a:rPr>
              <a:t>“Integral Shaped Filament”:   </a:t>
            </a:r>
            <a:r>
              <a:rPr lang="en-US" sz="1800" b="0" dirty="0" smtClean="0">
                <a:solidFill>
                  <a:srgbClr val="CC3399"/>
                </a:solidFill>
                <a:latin typeface="Geneva" charset="0"/>
                <a:cs typeface="+mn-cs"/>
              </a:rPr>
              <a:t>850 um </a:t>
            </a:r>
            <a:r>
              <a:rPr lang="en-US" sz="1800" b="0" dirty="0" smtClean="0">
                <a:solidFill>
                  <a:srgbClr val="FFFF00"/>
                </a:solidFill>
                <a:latin typeface="Geneva" charset="0"/>
                <a:cs typeface="+mn-cs"/>
              </a:rPr>
              <a:t>(SCUBA / JCMT)  </a:t>
            </a:r>
          </a:p>
          <a:p>
            <a:pPr>
              <a:defRPr/>
            </a:pPr>
            <a:r>
              <a:rPr lang="en-US" sz="1800" b="0" dirty="0" smtClean="0">
                <a:solidFill>
                  <a:srgbClr val="33CCFF"/>
                </a:solidFill>
                <a:latin typeface="Geneva" charset="0"/>
                <a:cs typeface="+mn-cs"/>
              </a:rPr>
              <a:t>  </a:t>
            </a:r>
            <a:r>
              <a:rPr lang="en-US" sz="1800" b="0" baseline="30000" dirty="0" smtClean="0">
                <a:solidFill>
                  <a:srgbClr val="FFFFCC"/>
                </a:solidFill>
                <a:latin typeface="Geneva" charset="0"/>
                <a:cs typeface="+mn-cs"/>
              </a:rPr>
              <a:t>13</a:t>
            </a:r>
            <a:r>
              <a:rPr lang="en-US" sz="1800" b="0" dirty="0" smtClean="0">
                <a:latin typeface="Geneva" charset="0"/>
                <a:cs typeface="+mn-cs"/>
              </a:rPr>
              <a:t>CO Doppler shifts: </a:t>
            </a:r>
            <a:r>
              <a:rPr lang="en-US" sz="1800" b="0" dirty="0" smtClean="0">
                <a:solidFill>
                  <a:srgbClr val="33CCFF"/>
                </a:solidFill>
                <a:latin typeface="Geneva" charset="0"/>
                <a:cs typeface="+mn-cs"/>
              </a:rPr>
              <a:t>0 – 4 </a:t>
            </a:r>
            <a:r>
              <a:rPr lang="en-US" sz="1800" b="0" dirty="0" smtClean="0">
                <a:solidFill>
                  <a:srgbClr val="FFFFCC"/>
                </a:solidFill>
                <a:latin typeface="Geneva" charset="0"/>
                <a:cs typeface="+mn-cs"/>
              </a:rPr>
              <a:t>km/s: </a:t>
            </a:r>
            <a:r>
              <a:rPr lang="en-US" sz="1800" b="0" dirty="0">
                <a:solidFill>
                  <a:srgbClr val="33CC33"/>
                </a:solidFill>
                <a:latin typeface="Geneva" charset="0"/>
              </a:rPr>
              <a:t>4</a:t>
            </a:r>
            <a:r>
              <a:rPr lang="en-US" sz="1800" b="0" dirty="0" smtClean="0">
                <a:solidFill>
                  <a:srgbClr val="33CC33"/>
                </a:solidFill>
                <a:latin typeface="Geneva" charset="0"/>
              </a:rPr>
              <a:t> </a:t>
            </a:r>
            <a:r>
              <a:rPr lang="en-US" sz="1800" b="0" dirty="0">
                <a:solidFill>
                  <a:srgbClr val="33CC33"/>
                </a:solidFill>
                <a:latin typeface="Geneva" charset="0"/>
              </a:rPr>
              <a:t>– </a:t>
            </a:r>
            <a:r>
              <a:rPr lang="en-US" sz="1800" b="0" dirty="0" smtClean="0">
                <a:solidFill>
                  <a:srgbClr val="33CC33"/>
                </a:solidFill>
                <a:latin typeface="Geneva" charset="0"/>
              </a:rPr>
              <a:t>8 </a:t>
            </a:r>
            <a:r>
              <a:rPr lang="en-US" sz="1800" b="0" dirty="0">
                <a:solidFill>
                  <a:srgbClr val="FFFFCC"/>
                </a:solidFill>
                <a:latin typeface="Geneva" charset="0"/>
              </a:rPr>
              <a:t>km/</a:t>
            </a:r>
            <a:r>
              <a:rPr lang="en-US" sz="1800" b="0" dirty="0" smtClean="0">
                <a:solidFill>
                  <a:srgbClr val="FFFFCC"/>
                </a:solidFill>
                <a:latin typeface="Geneva" charset="0"/>
              </a:rPr>
              <a:t>s:</a:t>
            </a:r>
            <a:r>
              <a:rPr lang="en-US" sz="1800" b="0" dirty="0" smtClean="0">
                <a:solidFill>
                  <a:srgbClr val="33CCFF"/>
                </a:solidFill>
                <a:latin typeface="Geneva" charset="0"/>
              </a:rPr>
              <a:t>  </a:t>
            </a:r>
            <a:r>
              <a:rPr lang="en-US" sz="1800" b="0" dirty="0" smtClean="0">
                <a:solidFill>
                  <a:srgbClr val="FF0000"/>
                </a:solidFill>
                <a:latin typeface="Geneva" charset="0"/>
              </a:rPr>
              <a:t>8 – 12 </a:t>
            </a:r>
            <a:r>
              <a:rPr lang="en-US" sz="1800" b="0" dirty="0" smtClean="0">
                <a:solidFill>
                  <a:srgbClr val="FFFFCC"/>
                </a:solidFill>
                <a:latin typeface="Geneva" charset="0"/>
              </a:rPr>
              <a:t>km/s</a:t>
            </a:r>
            <a:r>
              <a:rPr lang="en-US" sz="1800" b="0" dirty="0" smtClean="0">
                <a:solidFill>
                  <a:srgbClr val="FF0000"/>
                </a:solidFill>
                <a:latin typeface="Geneva" charset="0"/>
              </a:rPr>
              <a:t> </a:t>
            </a:r>
            <a:r>
              <a:rPr lang="en-US" sz="1800" b="0" dirty="0" smtClean="0">
                <a:solidFill>
                  <a:schemeClr val="tx2"/>
                </a:solidFill>
                <a:latin typeface="Geneva" charset="0"/>
                <a:cs typeface="+mn-cs"/>
              </a:rPr>
              <a:t>(AT&amp;T Bell Labs)</a:t>
            </a:r>
            <a:endParaRPr lang="en-US" sz="1800" b="0" dirty="0"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Orion_Barnards_loop_mb_2010-10_OrionW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521" y="1204945"/>
            <a:ext cx="6857934" cy="444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046092" y="3733800"/>
            <a:ext cx="236475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Geneva" charset="0"/>
                <a:cs typeface="+mn-cs"/>
              </a:rPr>
              <a:t>Orion</a:t>
            </a:r>
          </a:p>
          <a:p>
            <a:pPr>
              <a:defRPr/>
            </a:pPr>
            <a:endParaRPr lang="en-US" sz="3200" dirty="0" smtClean="0">
              <a:solidFill>
                <a:schemeClr val="tx2">
                  <a:lumMod val="75000"/>
                </a:schemeClr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3200" dirty="0" smtClean="0">
              <a:solidFill>
                <a:schemeClr val="tx2">
                  <a:lumMod val="75000"/>
                </a:schemeClr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6F6FF"/>
                </a:solidFill>
                <a:latin typeface="Geneva" charset="0"/>
                <a:cs typeface="+mn-cs"/>
              </a:rPr>
              <a:t>V</a:t>
            </a:r>
            <a:r>
              <a:rPr lang="en-US" sz="1600" dirty="0" smtClean="0">
                <a:solidFill>
                  <a:srgbClr val="06F6FF"/>
                </a:solidFill>
                <a:latin typeface="Geneva" charset="0"/>
                <a:cs typeface="+mn-cs"/>
              </a:rPr>
              <a:t>isual</a:t>
            </a:r>
            <a:endParaRPr lang="en-US" sz="1600" dirty="0">
              <a:solidFill>
                <a:srgbClr val="06F6FF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600" dirty="0">
              <a:solidFill>
                <a:srgbClr val="06F6FF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Geneva" charset="0"/>
                <a:cs typeface="+mn-cs"/>
              </a:rPr>
              <a:t>Rogelio Bernal </a:t>
            </a:r>
            <a:r>
              <a:rPr lang="en-US" sz="1600" dirty="0" err="1" smtClean="0">
                <a:solidFill>
                  <a:srgbClr val="FF0000"/>
                </a:solidFill>
                <a:latin typeface="Geneva" charset="0"/>
                <a:cs typeface="+mn-cs"/>
              </a:rPr>
              <a:t>Andreo</a:t>
            </a:r>
            <a:endParaRPr lang="en-US" sz="1600" dirty="0">
              <a:solidFill>
                <a:srgbClr val="FF0000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dirty="0">
                <a:solidFill>
                  <a:srgbClr val="FCFF3C"/>
                </a:solidFill>
                <a:latin typeface="Geneva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333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Orion_VISTA_eso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3693150" cy="443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46325" y="61555"/>
            <a:ext cx="74776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latin typeface="Geneva" charset="0"/>
                <a:cs typeface="+mn-cs"/>
              </a:rPr>
              <a:t>Orion </a:t>
            </a:r>
            <a:r>
              <a:rPr lang="en-US" b="0" dirty="0" smtClean="0">
                <a:latin typeface="Geneva" charset="0"/>
                <a:cs typeface="+mn-cs"/>
              </a:rPr>
              <a:t>A </a:t>
            </a:r>
            <a:r>
              <a:rPr lang="en-US" sz="1800" b="0" dirty="0" smtClean="0">
                <a:latin typeface="Geneva" charset="0"/>
                <a:cs typeface="+mn-cs"/>
              </a:rPr>
              <a:t>“Integral Shaped Filament”:   </a:t>
            </a:r>
            <a:r>
              <a:rPr lang="en-US" sz="1800" b="0" dirty="0" smtClean="0">
                <a:solidFill>
                  <a:srgbClr val="33CCFF"/>
                </a:solidFill>
                <a:latin typeface="Geneva" charset="0"/>
                <a:cs typeface="+mn-cs"/>
              </a:rPr>
              <a:t>1.2</a:t>
            </a:r>
            <a:r>
              <a:rPr lang="en-US" sz="1800" b="0" dirty="0" smtClean="0">
                <a:latin typeface="Geneva" charset="0"/>
                <a:cs typeface="+mn-cs"/>
              </a:rPr>
              <a:t>, </a:t>
            </a:r>
            <a:r>
              <a:rPr lang="en-US" sz="1800" b="0" dirty="0" smtClean="0">
                <a:solidFill>
                  <a:srgbClr val="33CC33"/>
                </a:solidFill>
                <a:latin typeface="Geneva" charset="0"/>
                <a:cs typeface="+mn-cs"/>
              </a:rPr>
              <a:t>1.6</a:t>
            </a:r>
            <a:r>
              <a:rPr lang="en-US" sz="1800" b="0" dirty="0" smtClean="0">
                <a:latin typeface="Geneva" charset="0"/>
                <a:cs typeface="+mn-cs"/>
              </a:rPr>
              <a:t>, </a:t>
            </a:r>
            <a:r>
              <a:rPr lang="en-US" sz="1800" b="0" dirty="0" smtClean="0">
                <a:solidFill>
                  <a:srgbClr val="FF0000"/>
                </a:solidFill>
                <a:latin typeface="Geneva" charset="0"/>
                <a:cs typeface="+mn-cs"/>
              </a:rPr>
              <a:t>2.2</a:t>
            </a:r>
            <a:r>
              <a:rPr lang="en-US" sz="1800" b="0" dirty="0" smtClean="0">
                <a:latin typeface="Geneva" charset="0"/>
                <a:cs typeface="+mn-cs"/>
              </a:rPr>
              <a:t> um </a:t>
            </a:r>
            <a:r>
              <a:rPr lang="en-US" sz="1800" b="0" dirty="0" smtClean="0">
                <a:solidFill>
                  <a:schemeClr val="tx2"/>
                </a:solidFill>
                <a:latin typeface="Geneva" charset="0"/>
                <a:cs typeface="+mn-cs"/>
              </a:rPr>
              <a:t>(VISTA)</a:t>
            </a:r>
            <a:endParaRPr lang="en-US" sz="1800" b="0" dirty="0"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90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ion_Nebula_to_NGC1977_Spitz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1" y="685799"/>
            <a:ext cx="2962664" cy="5257801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46325" y="76200"/>
            <a:ext cx="75136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latin typeface="Geneva" charset="0"/>
                <a:cs typeface="+mn-cs"/>
              </a:rPr>
              <a:t>Orion </a:t>
            </a:r>
            <a:r>
              <a:rPr lang="en-US" b="0" dirty="0" smtClean="0">
                <a:latin typeface="Geneva" charset="0"/>
                <a:cs typeface="+mn-cs"/>
              </a:rPr>
              <a:t>A </a:t>
            </a:r>
            <a:r>
              <a:rPr lang="en-US" sz="1800" b="0" dirty="0" smtClean="0">
                <a:latin typeface="Geneva" charset="0"/>
                <a:cs typeface="+mn-cs"/>
              </a:rPr>
              <a:t>“Integral Shaped Filament”:   </a:t>
            </a:r>
            <a:r>
              <a:rPr lang="en-US" sz="1800" b="0" dirty="0" smtClean="0">
                <a:solidFill>
                  <a:srgbClr val="33CCFF"/>
                </a:solidFill>
                <a:latin typeface="Geneva" charset="0"/>
                <a:cs typeface="+mn-cs"/>
              </a:rPr>
              <a:t>4.5</a:t>
            </a:r>
            <a:r>
              <a:rPr lang="en-US" sz="1800" b="0" dirty="0" smtClean="0">
                <a:latin typeface="Geneva" charset="0"/>
                <a:cs typeface="+mn-cs"/>
              </a:rPr>
              <a:t>, </a:t>
            </a:r>
            <a:r>
              <a:rPr lang="en-US" sz="1800" b="0" dirty="0" smtClean="0">
                <a:solidFill>
                  <a:srgbClr val="33CC33"/>
                </a:solidFill>
                <a:latin typeface="Geneva" charset="0"/>
                <a:cs typeface="+mn-cs"/>
              </a:rPr>
              <a:t>8.0</a:t>
            </a:r>
            <a:r>
              <a:rPr lang="en-US" sz="1800" b="0" dirty="0" smtClean="0">
                <a:latin typeface="Geneva" charset="0"/>
                <a:cs typeface="+mn-cs"/>
              </a:rPr>
              <a:t>, </a:t>
            </a:r>
            <a:r>
              <a:rPr lang="en-US" sz="1800" b="0" dirty="0" smtClean="0">
                <a:solidFill>
                  <a:srgbClr val="FF0000"/>
                </a:solidFill>
                <a:latin typeface="Geneva" charset="0"/>
                <a:cs typeface="+mn-cs"/>
              </a:rPr>
              <a:t>24</a:t>
            </a:r>
            <a:r>
              <a:rPr lang="en-US" sz="1800" b="0" dirty="0" smtClean="0">
                <a:latin typeface="Geneva" charset="0"/>
                <a:cs typeface="+mn-cs"/>
              </a:rPr>
              <a:t> um </a:t>
            </a:r>
            <a:r>
              <a:rPr lang="en-US" sz="1800" b="0" dirty="0" smtClean="0">
                <a:solidFill>
                  <a:schemeClr val="tx2"/>
                </a:solidFill>
                <a:latin typeface="Geneva" charset="0"/>
                <a:cs typeface="+mn-cs"/>
              </a:rPr>
              <a:t>(Spitzer)</a:t>
            </a:r>
            <a:endParaRPr lang="en-US" sz="1800" b="0" dirty="0"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4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ion_ISF_Hersch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4525" y="1587926"/>
            <a:ext cx="6858000" cy="3682148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46325" y="61555"/>
            <a:ext cx="77114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latin typeface="Geneva" charset="0"/>
                <a:cs typeface="+mn-cs"/>
              </a:rPr>
              <a:t>Orion </a:t>
            </a:r>
            <a:r>
              <a:rPr lang="en-US" b="0" dirty="0" smtClean="0">
                <a:latin typeface="Geneva" charset="0"/>
                <a:cs typeface="+mn-cs"/>
              </a:rPr>
              <a:t>A </a:t>
            </a:r>
            <a:r>
              <a:rPr lang="en-US" sz="1800" b="0" dirty="0" smtClean="0">
                <a:latin typeface="Geneva" charset="0"/>
                <a:cs typeface="+mn-cs"/>
              </a:rPr>
              <a:t>“Integral Shaped Filament”:   </a:t>
            </a:r>
            <a:r>
              <a:rPr lang="en-US" sz="1800" b="0" dirty="0" smtClean="0">
                <a:solidFill>
                  <a:srgbClr val="33CCFF"/>
                </a:solidFill>
                <a:latin typeface="Geneva" charset="0"/>
                <a:cs typeface="+mn-cs"/>
              </a:rPr>
              <a:t>70</a:t>
            </a:r>
            <a:r>
              <a:rPr lang="en-US" sz="1800" b="0" dirty="0" smtClean="0">
                <a:latin typeface="Geneva" charset="0"/>
                <a:cs typeface="+mn-cs"/>
              </a:rPr>
              <a:t>,170, 350 um </a:t>
            </a:r>
            <a:r>
              <a:rPr lang="en-US" sz="1800" b="0" dirty="0" smtClean="0">
                <a:solidFill>
                  <a:schemeClr val="tx2"/>
                </a:solidFill>
                <a:latin typeface="Geneva" charset="0"/>
                <a:cs typeface="+mn-cs"/>
              </a:rPr>
              <a:t>(Herschel)</a:t>
            </a:r>
            <a:endParaRPr lang="en-US" sz="1800" b="0" dirty="0"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9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FIA_in_fl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46325" y="61555"/>
            <a:ext cx="85119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 smtClean="0">
                <a:latin typeface="Geneva" charset="0"/>
                <a:cs typeface="+mn-cs"/>
              </a:rPr>
              <a:t>SOFIA:  </a:t>
            </a:r>
            <a:r>
              <a:rPr lang="en-US" sz="2000" b="0" dirty="0" smtClean="0">
                <a:latin typeface="Geneva" charset="0"/>
                <a:cs typeface="+mn-cs"/>
              </a:rPr>
              <a:t>Stratospheric Observatory for Infrared Astronomy</a:t>
            </a:r>
            <a:endParaRPr lang="en-US" b="0" dirty="0" smtClean="0">
              <a:latin typeface="Geneva" charset="0"/>
              <a:cs typeface="+mn-cs"/>
            </a:endParaRPr>
          </a:p>
          <a:p>
            <a:pPr>
              <a:defRPr/>
            </a:pPr>
            <a:r>
              <a:rPr lang="en-US" b="0" dirty="0">
                <a:latin typeface="Geneva" charset="0"/>
                <a:cs typeface="+mn-cs"/>
              </a:rPr>
              <a:t> </a:t>
            </a:r>
            <a:r>
              <a:rPr lang="en-US" b="0" dirty="0" smtClean="0">
                <a:latin typeface="Geneva" charset="0"/>
                <a:cs typeface="+mn-cs"/>
              </a:rPr>
              <a:t>  2.5 meter telescope + GREAT =&gt; 158 um C</a:t>
            </a:r>
            <a:r>
              <a:rPr lang="en-US" b="0" baseline="30000" dirty="0" smtClean="0">
                <a:latin typeface="Geneva" charset="0"/>
                <a:cs typeface="+mn-cs"/>
              </a:rPr>
              <a:t>+</a:t>
            </a:r>
            <a:r>
              <a:rPr lang="en-US" b="0" dirty="0" smtClean="0">
                <a:latin typeface="Geneva" charset="0"/>
                <a:cs typeface="+mn-cs"/>
              </a:rPr>
              <a:t> mapping</a:t>
            </a:r>
            <a:endParaRPr lang="en-US" sz="1800" b="0" dirty="0"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74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-152400" y="0"/>
            <a:ext cx="92964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How Common are Explosive Outflows?:  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Several  `fossil’ Galactic candidates  exist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~ isotropic for ~10</a:t>
            </a:r>
            <a:r>
              <a:rPr lang="en-US" baseline="30000">
                <a:solidFill>
                  <a:srgbClr val="000000"/>
                </a:solidFill>
                <a:latin typeface="Geneva" charset="0"/>
              </a:rPr>
              <a:t>3</a:t>
            </a:r>
            <a:r>
              <a:rPr lang="en-US">
                <a:solidFill>
                  <a:srgbClr val="000000"/>
                </a:solidFill>
                <a:latin typeface="Geneva" charset="0"/>
              </a:rPr>
              <a:t> years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bipolar on longer times (e.g. DR 21)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=&gt; Few % of known (massive-star) outflows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Luminous Extra-Galactic IR-transients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~150 IR-only transients in ~20 nearby star-forming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 galaxies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</a:t>
            </a:r>
          </a:p>
        </p:txBody>
      </p:sp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4445000" y="1143000"/>
            <a:ext cx="228600" cy="5715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FF3300"/>
              </a:solidFill>
            </a:endParaRPr>
          </a:p>
        </p:txBody>
      </p:sp>
      <p:pic>
        <p:nvPicPr>
          <p:cNvPr id="16387" name="Picture 1" descr="Orion_Cplus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4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04597" y="381000"/>
            <a:ext cx="3087003" cy="6063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Orion C+    158 </a:t>
            </a:r>
            <a:r>
              <a:rPr lang="en-US" sz="28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m</a:t>
            </a: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SOFIA/GREAT</a:t>
            </a: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Pabst+ (2019)</a:t>
            </a:r>
            <a:endParaRPr lang="en-US" dirty="0">
              <a:solidFill>
                <a:srgbClr val="FF66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82070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-152400" y="0"/>
            <a:ext cx="92964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How Common are Explosive Outflows?:  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Several  `fossil’ Galactic candidates  exist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~ isotropic for ~10</a:t>
            </a:r>
            <a:r>
              <a:rPr lang="en-US" baseline="30000">
                <a:solidFill>
                  <a:srgbClr val="000000"/>
                </a:solidFill>
                <a:latin typeface="Geneva" charset="0"/>
              </a:rPr>
              <a:t>3</a:t>
            </a:r>
            <a:r>
              <a:rPr lang="en-US">
                <a:solidFill>
                  <a:srgbClr val="000000"/>
                </a:solidFill>
                <a:latin typeface="Geneva" charset="0"/>
              </a:rPr>
              <a:t> years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bipolar on longer times (e.g. DR 21)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=&gt; Few % of known (massive-star) outflows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Luminous Extra-Galactic IR-transients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~150 IR-only transients in ~20 nearby star-forming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 galaxies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</a:t>
            </a:r>
          </a:p>
        </p:txBody>
      </p:sp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4445000" y="1143000"/>
            <a:ext cx="228600" cy="5715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FF3300"/>
              </a:solidFill>
            </a:endParaRPr>
          </a:p>
        </p:txBody>
      </p:sp>
      <p:pic>
        <p:nvPicPr>
          <p:cNvPr id="18435" name="Picture 1" descr="Orion_Cplus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4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04597" y="381000"/>
            <a:ext cx="3087003" cy="6063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Orion C+    158 </a:t>
            </a:r>
            <a:r>
              <a:rPr lang="en-US" sz="28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m</a:t>
            </a: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SOFIA/GREAT</a:t>
            </a: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Pabst+ (2019)</a:t>
            </a:r>
            <a:endParaRPr lang="en-US" dirty="0">
              <a:solidFill>
                <a:srgbClr val="FF66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60110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-152400" y="0"/>
            <a:ext cx="92964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How Common are Explosive Outflows?:  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Several  `fossil’ Galactic candidates  exist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~ isotropic for ~10</a:t>
            </a:r>
            <a:r>
              <a:rPr lang="en-US" baseline="30000">
                <a:solidFill>
                  <a:srgbClr val="000000"/>
                </a:solidFill>
                <a:latin typeface="Geneva" charset="0"/>
              </a:rPr>
              <a:t>3</a:t>
            </a:r>
            <a:r>
              <a:rPr lang="en-US">
                <a:solidFill>
                  <a:srgbClr val="000000"/>
                </a:solidFill>
                <a:latin typeface="Geneva" charset="0"/>
              </a:rPr>
              <a:t> years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bipolar on longer times (e.g. DR 21)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=&gt; Few % of known (massive-star) outflows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Luminous Extra-Galactic IR-transients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~150 IR-only transients in ~20 nearby star-forming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 galaxies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</a:t>
            </a:r>
          </a:p>
        </p:txBody>
      </p:sp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4445000" y="1143000"/>
            <a:ext cx="228600" cy="5715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FF3300"/>
              </a:solidFill>
            </a:endParaRPr>
          </a:p>
        </p:txBody>
      </p:sp>
      <p:pic>
        <p:nvPicPr>
          <p:cNvPr id="20483" name="Picture 1" descr="Orion_Cplus_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4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04597" y="381000"/>
            <a:ext cx="3087003" cy="6063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Orion C+    158 </a:t>
            </a:r>
            <a:r>
              <a:rPr lang="en-US" sz="28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m</a:t>
            </a: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SOFIA/GREAT</a:t>
            </a: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Pabst+ (2019)</a:t>
            </a:r>
            <a:endParaRPr lang="en-US" dirty="0">
              <a:solidFill>
                <a:srgbClr val="FF66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06667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-152400" y="0"/>
            <a:ext cx="92964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How Common are Explosive Outflows?:  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Several  `fossil’ Galactic candidates  exist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~ isotropic for ~10</a:t>
            </a:r>
            <a:r>
              <a:rPr lang="en-US" baseline="30000">
                <a:solidFill>
                  <a:srgbClr val="000000"/>
                </a:solidFill>
                <a:latin typeface="Geneva" charset="0"/>
              </a:rPr>
              <a:t>3</a:t>
            </a:r>
            <a:r>
              <a:rPr lang="en-US">
                <a:solidFill>
                  <a:srgbClr val="000000"/>
                </a:solidFill>
                <a:latin typeface="Geneva" charset="0"/>
              </a:rPr>
              <a:t> years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bipolar on longer times (e.g. DR 21)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=&gt; Few % of known (massive-star) outflows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Luminous Extra-Galactic IR-transients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~150 IR-only transients in ~20 nearby star-forming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 galaxies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</a:t>
            </a:r>
          </a:p>
        </p:txBody>
      </p:sp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4445000" y="1143000"/>
            <a:ext cx="228600" cy="5715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FF3300"/>
              </a:solidFill>
            </a:endParaRPr>
          </a:p>
        </p:txBody>
      </p:sp>
      <p:pic>
        <p:nvPicPr>
          <p:cNvPr id="22531" name="Picture 1" descr="Orion_Cplus_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4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04597" y="381000"/>
            <a:ext cx="3087003" cy="6063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Orion C+    158 </a:t>
            </a:r>
            <a:r>
              <a:rPr lang="en-US" sz="28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m</a:t>
            </a: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SOFIA/GREAT</a:t>
            </a: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Pabst+ (2019)</a:t>
            </a:r>
            <a:endParaRPr lang="en-US" dirty="0">
              <a:solidFill>
                <a:srgbClr val="FF66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5134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-152400" y="0"/>
            <a:ext cx="92964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How Common are Explosive Outflows?:  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Several  `fossil’ Galactic candidates  exist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~ isotropic for ~10</a:t>
            </a:r>
            <a:r>
              <a:rPr lang="en-US" baseline="30000">
                <a:solidFill>
                  <a:srgbClr val="000000"/>
                </a:solidFill>
                <a:latin typeface="Geneva" charset="0"/>
              </a:rPr>
              <a:t>3</a:t>
            </a:r>
            <a:r>
              <a:rPr lang="en-US">
                <a:solidFill>
                  <a:srgbClr val="000000"/>
                </a:solidFill>
                <a:latin typeface="Geneva" charset="0"/>
              </a:rPr>
              <a:t> years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bipolar on longer times (e.g. DR 21)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=&gt; Few % of known (massive-star) outflows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Luminous Extra-Galactic IR-transients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~150 IR-only transients in ~20 nearby star-forming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 galaxies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</a:t>
            </a:r>
          </a:p>
        </p:txBody>
      </p:sp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4445000" y="1143000"/>
            <a:ext cx="228600" cy="5715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FF3300"/>
              </a:solidFill>
            </a:endParaRPr>
          </a:p>
        </p:txBody>
      </p:sp>
      <p:pic>
        <p:nvPicPr>
          <p:cNvPr id="24579" name="Picture 1" descr="Orion_Cplus_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4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04597" y="381000"/>
            <a:ext cx="3087003" cy="6063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Orion C+    158 </a:t>
            </a:r>
            <a:r>
              <a:rPr lang="en-US" sz="28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m</a:t>
            </a: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SOFIA/GREAT</a:t>
            </a: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Pabst+ (2019)</a:t>
            </a:r>
            <a:endParaRPr lang="en-US" dirty="0">
              <a:solidFill>
                <a:srgbClr val="FF66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30473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ChangeArrowheads="1"/>
          </p:cNvSpPr>
          <p:nvPr/>
        </p:nvSpPr>
        <p:spPr bwMode="auto">
          <a:xfrm>
            <a:off x="-152400" y="0"/>
            <a:ext cx="92964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How Common are Explosive Outflows?:  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Several  `fossil’ Galactic candidates  exist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~ isotropic for ~10</a:t>
            </a:r>
            <a:r>
              <a:rPr lang="en-US" baseline="30000">
                <a:solidFill>
                  <a:srgbClr val="000000"/>
                </a:solidFill>
                <a:latin typeface="Geneva" charset="0"/>
              </a:rPr>
              <a:t>3</a:t>
            </a:r>
            <a:r>
              <a:rPr lang="en-US">
                <a:solidFill>
                  <a:srgbClr val="000000"/>
                </a:solidFill>
                <a:latin typeface="Geneva" charset="0"/>
              </a:rPr>
              <a:t> years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bipolar on longer times (e.g. DR 21)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=&gt; Few % of known (massive-star) outflows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Luminous Extra-Galactic IR-transients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~150 IR-only transients in ~20 nearby star-forming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 galaxies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</a:t>
            </a:r>
          </a:p>
        </p:txBody>
      </p:sp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4445000" y="1143000"/>
            <a:ext cx="228600" cy="5715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FF3300"/>
              </a:solidFill>
            </a:endParaRPr>
          </a:p>
        </p:txBody>
      </p:sp>
      <p:pic>
        <p:nvPicPr>
          <p:cNvPr id="26627" name="Picture 1" descr="Orion_Cplus_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4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04597" y="381000"/>
            <a:ext cx="3087003" cy="6063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Orion C+    158 </a:t>
            </a:r>
            <a:r>
              <a:rPr lang="en-US" sz="28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m</a:t>
            </a: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SOFIA/GREAT</a:t>
            </a: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Pabst+ (2019)</a:t>
            </a:r>
            <a:endParaRPr lang="en-US" dirty="0">
              <a:solidFill>
                <a:srgbClr val="FF66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81602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-76200" y="52388"/>
            <a:ext cx="9372600" cy="744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" charset="0"/>
                <a:cs typeface="Arial" charset="0"/>
              </a:rPr>
              <a:t>    </a:t>
            </a:r>
            <a:r>
              <a:rPr lang="en-US" sz="2800" b="0" dirty="0" smtClean="0">
                <a:solidFill>
                  <a:srgbClr val="02FFF0"/>
                </a:solidFill>
                <a:latin typeface="Arial" charset="0"/>
                <a:cs typeface="Arial" charset="0"/>
              </a:rPr>
              <a:t>Nearest</a:t>
            </a:r>
            <a:r>
              <a:rPr lang="en-US" sz="2800" b="0" dirty="0">
                <a:solidFill>
                  <a:srgbClr val="02FFF0"/>
                </a:solidFill>
                <a:latin typeface="Arial" charset="0"/>
                <a:cs typeface="Arial" charset="0"/>
              </a:rPr>
              <a:t>, Most-studied Star-Forming Region (SFR)</a:t>
            </a:r>
            <a:endParaRPr lang="en-US" sz="3200" b="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en-US" sz="2000" b="0" dirty="0">
                <a:latin typeface="Arial" charset="0"/>
                <a:cs typeface="Arial" charset="0"/>
              </a:rPr>
              <a:t>   </a:t>
            </a:r>
            <a:r>
              <a:rPr lang="en-US" sz="1800" b="0" dirty="0">
                <a:latin typeface="Arial" charset="0"/>
                <a:cs typeface="Arial" charset="0"/>
              </a:rPr>
              <a:t>  </a:t>
            </a:r>
            <a:endParaRPr lang="en-US" sz="1800" b="0" dirty="0">
              <a:solidFill>
                <a:srgbClr val="FFFFCC"/>
              </a:solidFill>
              <a:latin typeface="Arial" charset="0"/>
              <a:cs typeface="Arial" charset="0"/>
            </a:endParaRPr>
          </a:p>
          <a:p>
            <a:r>
              <a:rPr lang="en-US" sz="1800" b="0" dirty="0">
                <a:solidFill>
                  <a:srgbClr val="FFFFCC"/>
                </a:solidFill>
                <a:latin typeface="Arial" charset="0"/>
                <a:cs typeface="Arial" charset="0"/>
              </a:rPr>
              <a:t>     -   </a:t>
            </a:r>
            <a:r>
              <a:rPr lang="en-US" sz="2000" b="0" dirty="0">
                <a:solidFill>
                  <a:srgbClr val="FFFFCC"/>
                </a:solidFill>
                <a:latin typeface="Arial" charset="0"/>
                <a:cs typeface="Arial" charset="0"/>
              </a:rPr>
              <a:t>Orion:   </a:t>
            </a:r>
            <a:r>
              <a:rPr lang="en-US" sz="1800" b="0" dirty="0">
                <a:solidFill>
                  <a:srgbClr val="FFFFCC"/>
                </a:solidFill>
                <a:latin typeface="Arial" charset="0"/>
                <a:cs typeface="Arial" charset="0"/>
              </a:rPr>
              <a:t>Hierarchical structure (0.001 to ~300 pc</a:t>
            </a:r>
            <a:r>
              <a:rPr lang="en-US" sz="1400" b="0" dirty="0" smtClean="0">
                <a:solidFill>
                  <a:srgbClr val="CCFFCC"/>
                </a:solidFill>
                <a:latin typeface="Arial" charset="0"/>
                <a:cs typeface="Arial" charset="0"/>
              </a:rPr>
              <a:t>)       [1 pc ~ 3 light-years ~ 3 x 10</a:t>
            </a:r>
            <a:r>
              <a:rPr lang="en-US" sz="1400" b="0" baseline="30000" dirty="0" smtClean="0">
                <a:solidFill>
                  <a:srgbClr val="CCFFCC"/>
                </a:solidFill>
                <a:latin typeface="Arial" charset="0"/>
                <a:cs typeface="Arial" charset="0"/>
              </a:rPr>
              <a:t>18</a:t>
            </a:r>
            <a:r>
              <a:rPr lang="en-US" sz="1400" b="0" dirty="0" smtClean="0">
                <a:solidFill>
                  <a:srgbClr val="CCFFCC"/>
                </a:solidFill>
                <a:latin typeface="Arial" charset="0"/>
                <a:cs typeface="Arial" charset="0"/>
              </a:rPr>
              <a:t> cm]</a:t>
            </a:r>
            <a:endParaRPr lang="en-US" sz="2000" b="0" dirty="0">
              <a:solidFill>
                <a:srgbClr val="CCFFCC"/>
              </a:solidFill>
              <a:latin typeface="Arial" charset="0"/>
              <a:cs typeface="Arial" charset="0"/>
            </a:endParaRPr>
          </a:p>
          <a:p>
            <a:r>
              <a:rPr lang="en-US" sz="1800" b="0" dirty="0">
                <a:solidFill>
                  <a:srgbClr val="FFFFCC"/>
                </a:solidFill>
                <a:latin typeface="Arial" charset="0"/>
                <a:cs typeface="Arial" charset="0"/>
              </a:rPr>
              <a:t>            </a:t>
            </a:r>
            <a:r>
              <a:rPr lang="en-US" sz="1800" b="0" dirty="0">
                <a:solidFill>
                  <a:srgbClr val="CC3399"/>
                </a:solidFill>
                <a:latin typeface="Arial" charset="0"/>
                <a:cs typeface="Arial" charset="0"/>
              </a:rPr>
              <a:t> </a:t>
            </a:r>
            <a:r>
              <a:rPr lang="en-US" sz="1600" b="0" dirty="0">
                <a:solidFill>
                  <a:srgbClr val="FF0BFB"/>
                </a:solidFill>
                <a:latin typeface="Arial" charset="0"/>
                <a:cs typeface="Arial" charset="0"/>
              </a:rPr>
              <a:t>Orion-</a:t>
            </a:r>
            <a:r>
              <a:rPr lang="en-US" sz="1600" b="0" dirty="0" err="1">
                <a:solidFill>
                  <a:srgbClr val="FF0BFB"/>
                </a:solidFill>
                <a:latin typeface="Arial" charset="0"/>
                <a:cs typeface="Arial" charset="0"/>
              </a:rPr>
              <a:t>Eridanus</a:t>
            </a:r>
            <a:r>
              <a:rPr lang="en-US" sz="1600" b="0" dirty="0">
                <a:solidFill>
                  <a:srgbClr val="FF0BFB"/>
                </a:solidFill>
                <a:latin typeface="Arial" charset="0"/>
                <a:cs typeface="Arial" charset="0"/>
              </a:rPr>
              <a:t> </a:t>
            </a:r>
            <a:r>
              <a:rPr lang="en-US" sz="1400" b="0" dirty="0" smtClean="0">
                <a:solidFill>
                  <a:srgbClr val="FF0BFB"/>
                </a:solidFill>
                <a:latin typeface="Arial" charset="0"/>
                <a:cs typeface="Arial" charset="0"/>
              </a:rPr>
              <a:t>S</a:t>
            </a:r>
            <a:r>
              <a:rPr lang="en-US" sz="1600" b="0" dirty="0" smtClean="0">
                <a:solidFill>
                  <a:srgbClr val="FF0BFB"/>
                </a:solidFill>
                <a:latin typeface="Arial" charset="0"/>
                <a:cs typeface="Arial" charset="0"/>
              </a:rPr>
              <a:t>uper-bubble</a:t>
            </a:r>
            <a:r>
              <a:rPr lang="en-US" sz="1400" b="0" dirty="0" smtClean="0">
                <a:solidFill>
                  <a:srgbClr val="FF0BFB"/>
                </a:solidFill>
                <a:latin typeface="Arial" charset="0"/>
                <a:cs typeface="Arial" charset="0"/>
              </a:rPr>
              <a:t>                      </a:t>
            </a:r>
            <a:r>
              <a:rPr lang="en-US" sz="1200" b="0" dirty="0" smtClean="0">
                <a:solidFill>
                  <a:srgbClr val="CCFFCC"/>
                </a:solidFill>
                <a:latin typeface="Arial" charset="0"/>
                <a:cs typeface="Arial" charset="0"/>
              </a:rPr>
              <a:t>(</a:t>
            </a:r>
            <a:r>
              <a:rPr lang="en-US" sz="1200" b="0" dirty="0">
                <a:solidFill>
                  <a:srgbClr val="CCFFCC"/>
                </a:solidFill>
                <a:latin typeface="Arial" charset="0"/>
                <a:cs typeface="Arial" charset="0"/>
              </a:rPr>
              <a:t>100 – 300 pc) </a:t>
            </a:r>
            <a:r>
              <a:rPr lang="en-US" sz="1400" b="0" dirty="0">
                <a:solidFill>
                  <a:srgbClr val="02FF2E"/>
                </a:solidFill>
                <a:latin typeface="Arial" charset="0"/>
                <a:cs typeface="Arial" charset="0"/>
              </a:rPr>
              <a:t>  (</a:t>
            </a:r>
            <a:r>
              <a:rPr lang="en-US" sz="1200" b="0" dirty="0">
                <a:solidFill>
                  <a:srgbClr val="01FF04"/>
                </a:solidFill>
                <a:latin typeface="Arial" charset="0"/>
                <a:cs typeface="Arial" charset="0"/>
              </a:rPr>
              <a:t>Soft-</a:t>
            </a:r>
            <a:r>
              <a:rPr lang="en-US" sz="1200" b="0" dirty="0" err="1">
                <a:solidFill>
                  <a:srgbClr val="01FF04"/>
                </a:solidFill>
                <a:latin typeface="Arial" charset="0"/>
                <a:cs typeface="Arial" charset="0"/>
              </a:rPr>
              <a:t>Xray</a:t>
            </a:r>
            <a:r>
              <a:rPr lang="en-US" sz="1200" b="0" dirty="0">
                <a:solidFill>
                  <a:srgbClr val="01FF04"/>
                </a:solidFill>
                <a:latin typeface="Arial" charset="0"/>
                <a:cs typeface="Arial" charset="0"/>
              </a:rPr>
              <a:t> bubble, HI  +  dust shell) </a:t>
            </a:r>
          </a:p>
          <a:p>
            <a:r>
              <a:rPr lang="en-US" sz="1200" b="0" dirty="0">
                <a:solidFill>
                  <a:srgbClr val="01FF04"/>
                </a:solidFill>
                <a:latin typeface="Arial" charset="0"/>
                <a:cs typeface="Arial" charset="0"/>
              </a:rPr>
              <a:t>                   </a:t>
            </a:r>
            <a:r>
              <a:rPr lang="en-US" sz="1200" b="0" dirty="0" smtClean="0">
                <a:solidFill>
                  <a:srgbClr val="01FF04"/>
                </a:solidFill>
                <a:latin typeface="Arial" charset="0"/>
                <a:cs typeface="Arial" charset="0"/>
              </a:rPr>
              <a:t>   </a:t>
            </a:r>
            <a:r>
              <a:rPr lang="en-US" sz="1200" b="0" dirty="0" smtClean="0">
                <a:solidFill>
                  <a:srgbClr val="02FFF0"/>
                </a:solidFill>
                <a:latin typeface="Arial" charset="0"/>
                <a:cs typeface="Arial" charset="0"/>
              </a:rPr>
              <a:t> </a:t>
            </a:r>
            <a:r>
              <a:rPr lang="en-US" sz="1400" b="0" dirty="0">
                <a:latin typeface="Arial" charset="0"/>
                <a:cs typeface="Arial" charset="0"/>
              </a:rPr>
              <a:t>Extremely-low-density (ELD</a:t>
            </a:r>
            <a:r>
              <a:rPr lang="en-US" sz="1400" b="0" dirty="0" smtClean="0">
                <a:latin typeface="Arial" charset="0"/>
                <a:cs typeface="Arial" charset="0"/>
              </a:rPr>
              <a:t>) HII region          </a:t>
            </a:r>
            <a:r>
              <a:rPr lang="en-US" sz="1200" b="0" dirty="0" smtClean="0">
                <a:solidFill>
                  <a:srgbClr val="CCFFCC"/>
                </a:solidFill>
                <a:latin typeface="Arial" charset="0"/>
                <a:cs typeface="Arial" charset="0"/>
              </a:rPr>
              <a:t>(</a:t>
            </a:r>
            <a:r>
              <a:rPr lang="en-US" sz="1200" b="0" dirty="0">
                <a:solidFill>
                  <a:srgbClr val="CCFFCC"/>
                </a:solidFill>
                <a:latin typeface="Arial" charset="0"/>
                <a:cs typeface="Arial" charset="0"/>
              </a:rPr>
              <a:t>10 – 300 pc) </a:t>
            </a:r>
            <a:r>
              <a:rPr lang="en-US" sz="1200" b="0" dirty="0">
                <a:solidFill>
                  <a:srgbClr val="02FFF0"/>
                </a:solidFill>
                <a:latin typeface="Arial" charset="0"/>
                <a:cs typeface="Arial" charset="0"/>
              </a:rPr>
              <a:t>   </a:t>
            </a:r>
            <a:r>
              <a:rPr lang="en-US" sz="1400" b="0" dirty="0">
                <a:solidFill>
                  <a:srgbClr val="02FFF0"/>
                </a:solidFill>
                <a:latin typeface="Arial" charset="0"/>
                <a:cs typeface="Arial" charset="0"/>
              </a:rPr>
              <a:t> </a:t>
            </a:r>
            <a:r>
              <a:rPr lang="en-US" sz="1200" b="0" dirty="0">
                <a:solidFill>
                  <a:srgbClr val="02FF2E"/>
                </a:solidFill>
                <a:latin typeface="Arial" charset="0"/>
                <a:cs typeface="Arial" charset="0"/>
              </a:rPr>
              <a:t>(Barnard’s Loop, </a:t>
            </a:r>
            <a:r>
              <a:rPr lang="en-US" sz="1200" b="0" dirty="0" err="1">
                <a:solidFill>
                  <a:srgbClr val="02FF2E"/>
                </a:solidFill>
                <a:latin typeface="Arial" charset="0"/>
                <a:cs typeface="Arial" charset="0"/>
              </a:rPr>
              <a:t>Eridanus</a:t>
            </a:r>
            <a:r>
              <a:rPr lang="en-US" sz="1200" b="0" dirty="0">
                <a:solidFill>
                  <a:srgbClr val="02FF2E"/>
                </a:solidFill>
                <a:latin typeface="Arial" charset="0"/>
                <a:cs typeface="Arial" charset="0"/>
              </a:rPr>
              <a:t>-Loop</a:t>
            </a:r>
            <a:r>
              <a:rPr lang="en-US" sz="1200" b="0" dirty="0" smtClean="0">
                <a:solidFill>
                  <a:srgbClr val="02FF2E"/>
                </a:solidFill>
                <a:latin typeface="Arial" charset="0"/>
                <a:cs typeface="Arial" charset="0"/>
              </a:rPr>
              <a:t>)</a:t>
            </a:r>
          </a:p>
          <a:p>
            <a:endParaRPr lang="en-US" sz="1200" b="0" dirty="0">
              <a:solidFill>
                <a:srgbClr val="02FF2E"/>
              </a:solidFill>
              <a:latin typeface="Arial" charset="0"/>
              <a:cs typeface="Arial" charset="0"/>
            </a:endParaRPr>
          </a:p>
          <a:p>
            <a:r>
              <a:rPr lang="en-US" sz="1400" b="0" dirty="0">
                <a:solidFill>
                  <a:srgbClr val="01FF04"/>
                </a:solidFill>
                <a:latin typeface="Arial" charset="0"/>
                <a:cs typeface="Arial" charset="0"/>
              </a:rPr>
              <a:t>                 </a:t>
            </a:r>
            <a:r>
              <a:rPr lang="en-US" sz="1600" b="0" dirty="0">
                <a:solidFill>
                  <a:srgbClr val="FF0000"/>
                </a:solidFill>
                <a:latin typeface="Arial" charset="0"/>
                <a:cs typeface="Arial" charset="0"/>
              </a:rPr>
              <a:t>HII </a:t>
            </a:r>
            <a:r>
              <a:rPr lang="en-US" sz="1600" b="0" dirty="0">
                <a:solidFill>
                  <a:srgbClr val="FF0000"/>
                </a:solidFill>
                <a:latin typeface="Arial" charset="0"/>
                <a:cs typeface="Arial" charset="0"/>
              </a:rPr>
              <a:t>(</a:t>
            </a:r>
            <a:r>
              <a:rPr lang="en-US" sz="1600" b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ionized hydrogen) regions                  </a:t>
            </a:r>
            <a:r>
              <a:rPr lang="en-US" sz="1200" b="0" dirty="0" smtClean="0">
                <a:solidFill>
                  <a:srgbClr val="CCFFCC"/>
                </a:solidFill>
                <a:latin typeface="Arial" charset="0"/>
                <a:cs typeface="Arial" charset="0"/>
              </a:rPr>
              <a:t>(</a:t>
            </a:r>
            <a:r>
              <a:rPr lang="en-US" sz="1200" b="0" dirty="0">
                <a:solidFill>
                  <a:srgbClr val="CCFFCC"/>
                </a:solidFill>
                <a:latin typeface="Arial" charset="0"/>
                <a:cs typeface="Arial" charset="0"/>
              </a:rPr>
              <a:t>0.1 – 10 pc)      </a:t>
            </a:r>
            <a:r>
              <a:rPr lang="en-US" sz="1200" b="0" dirty="0" smtClean="0">
                <a:solidFill>
                  <a:srgbClr val="02FF2E"/>
                </a:solidFill>
                <a:latin typeface="Arial" charset="0"/>
                <a:cs typeface="Arial" charset="0"/>
              </a:rPr>
              <a:t>(</a:t>
            </a:r>
            <a:r>
              <a:rPr lang="en-US" sz="1200" b="0" dirty="0">
                <a:solidFill>
                  <a:srgbClr val="02FF2E"/>
                </a:solidFill>
                <a:latin typeface="Arial" charset="0"/>
                <a:cs typeface="Arial" charset="0"/>
              </a:rPr>
              <a:t>M42, </a:t>
            </a:r>
            <a:r>
              <a:rPr lang="en-US" sz="1200" b="0" dirty="0" smtClean="0">
                <a:solidFill>
                  <a:srgbClr val="02FF2E"/>
                </a:solidFill>
                <a:latin typeface="Arial" charset="0"/>
                <a:cs typeface="Arial" charset="0"/>
              </a:rPr>
              <a:t>M43, NGC </a:t>
            </a:r>
            <a:r>
              <a:rPr lang="en-US" sz="1200" b="0" dirty="0">
                <a:solidFill>
                  <a:srgbClr val="02FF2E"/>
                </a:solidFill>
                <a:latin typeface="Arial" charset="0"/>
                <a:cs typeface="Arial" charset="0"/>
              </a:rPr>
              <a:t>1977, NGC </a:t>
            </a:r>
            <a:r>
              <a:rPr lang="en-US" sz="1200" b="0" dirty="0" smtClean="0">
                <a:solidFill>
                  <a:srgbClr val="02FF2E"/>
                </a:solidFill>
                <a:latin typeface="Arial" charset="0"/>
                <a:cs typeface="Arial" charset="0"/>
              </a:rPr>
              <a:t>2024</a:t>
            </a:r>
            <a:r>
              <a:rPr lang="en-US" sz="1200" b="0" dirty="0">
                <a:solidFill>
                  <a:srgbClr val="02FF2E"/>
                </a:solidFill>
                <a:latin typeface="Arial" charset="0"/>
                <a:cs typeface="Arial" charset="0"/>
              </a:rPr>
              <a:t>, </a:t>
            </a:r>
            <a:r>
              <a:rPr lang="en-US" sz="1200" b="0" dirty="0">
                <a:solidFill>
                  <a:srgbClr val="02FF2E"/>
                </a:solidFill>
                <a:cs typeface="Symbol" charset="0"/>
              </a:rPr>
              <a:t>s</a:t>
            </a:r>
            <a:r>
              <a:rPr lang="en-US" sz="1200" b="0" dirty="0">
                <a:solidFill>
                  <a:srgbClr val="02FF2E"/>
                </a:solidFill>
                <a:latin typeface="Arial" charset="0"/>
                <a:cs typeface="Arial" charset="0"/>
              </a:rPr>
              <a:t>-Ori, … )</a:t>
            </a:r>
            <a:r>
              <a:rPr lang="en-US" sz="1200" b="0" dirty="0">
                <a:solidFill>
                  <a:srgbClr val="CCFFCC"/>
                </a:solidFill>
                <a:latin typeface="Arial" charset="0"/>
                <a:cs typeface="Arial" charset="0"/>
              </a:rPr>
              <a:t> </a:t>
            </a:r>
            <a:endParaRPr lang="en-US" sz="1200" b="0" dirty="0" smtClean="0">
              <a:solidFill>
                <a:srgbClr val="CCFFCC"/>
              </a:solidFill>
              <a:latin typeface="Arial" charset="0"/>
              <a:cs typeface="Arial" charset="0"/>
            </a:endParaRPr>
          </a:p>
          <a:p>
            <a:endParaRPr lang="en-US" sz="1200" b="0" dirty="0">
              <a:solidFill>
                <a:srgbClr val="CCFFCC"/>
              </a:solidFill>
              <a:latin typeface="Arial" charset="0"/>
              <a:cs typeface="Arial" charset="0"/>
            </a:endParaRPr>
          </a:p>
          <a:p>
            <a:r>
              <a:rPr lang="en-US" sz="1400" b="0" dirty="0" smtClean="0">
                <a:solidFill>
                  <a:srgbClr val="01FF04"/>
                </a:solidFill>
                <a:latin typeface="Arial" charset="0"/>
                <a:cs typeface="Arial" charset="0"/>
              </a:rPr>
              <a:t>                 </a:t>
            </a:r>
            <a:r>
              <a:rPr lang="en-US" sz="1400" b="0" dirty="0" smtClean="0">
                <a:solidFill>
                  <a:srgbClr val="33CCFF"/>
                </a:solidFill>
                <a:latin typeface="Arial" charset="0"/>
                <a:cs typeface="Arial" charset="0"/>
              </a:rPr>
              <a:t>Giant Molecular Clouds (GMCs)                         </a:t>
            </a:r>
            <a:r>
              <a:rPr lang="en-US" sz="1200" b="0" dirty="0" smtClean="0">
                <a:solidFill>
                  <a:srgbClr val="CCFFCC"/>
                </a:solidFill>
                <a:latin typeface="Arial" charset="0"/>
                <a:cs typeface="Arial" charset="0"/>
              </a:rPr>
              <a:t>(</a:t>
            </a:r>
            <a:r>
              <a:rPr lang="en-US" sz="1200" b="0" dirty="0">
                <a:solidFill>
                  <a:srgbClr val="CCFFCC"/>
                </a:solidFill>
                <a:latin typeface="Arial" charset="0"/>
                <a:cs typeface="Arial" charset="0"/>
              </a:rPr>
              <a:t>1 – 100 pc) </a:t>
            </a:r>
          </a:p>
          <a:p>
            <a:r>
              <a:rPr lang="en-US" sz="1400" b="0" dirty="0">
                <a:solidFill>
                  <a:srgbClr val="01FF04"/>
                </a:solidFill>
                <a:latin typeface="Arial" charset="0"/>
                <a:cs typeface="Arial" charset="0"/>
              </a:rPr>
              <a:t>                 </a:t>
            </a:r>
            <a:r>
              <a:rPr lang="en-US" sz="1400" b="0" dirty="0" smtClean="0">
                <a:solidFill>
                  <a:srgbClr val="01FF04"/>
                </a:solidFill>
                <a:latin typeface="Arial" charset="0"/>
                <a:cs typeface="Arial" charset="0"/>
              </a:rPr>
              <a:t>  </a:t>
            </a:r>
            <a:r>
              <a:rPr lang="en-US" sz="1400" b="0" dirty="0">
                <a:solidFill>
                  <a:srgbClr val="01FF04"/>
                </a:solidFill>
                <a:latin typeface="Arial" charset="0"/>
                <a:cs typeface="Arial" charset="0"/>
              </a:rPr>
              <a:t> </a:t>
            </a:r>
            <a:r>
              <a:rPr lang="en-US" sz="1400" b="0" dirty="0" smtClean="0">
                <a:solidFill>
                  <a:srgbClr val="01FF04"/>
                </a:solidFill>
                <a:latin typeface="Arial" charset="0"/>
                <a:cs typeface="Arial" charset="0"/>
              </a:rPr>
              <a:t> </a:t>
            </a:r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Orion </a:t>
            </a:r>
            <a:r>
              <a:rPr lang="en-US" sz="1600" b="0" dirty="0">
                <a:solidFill>
                  <a:srgbClr val="FFFFCC"/>
                </a:solidFill>
                <a:latin typeface="Arial" charset="0"/>
                <a:cs typeface="Arial" charset="0"/>
              </a:rPr>
              <a:t>A, </a:t>
            </a:r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B    </a:t>
            </a:r>
            <a:r>
              <a:rPr lang="en-US" sz="14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~50,000 M</a:t>
            </a:r>
            <a:r>
              <a:rPr lang="en-US" sz="1400" b="0" baseline="-2500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o</a:t>
            </a:r>
            <a:r>
              <a:rPr lang="en-US" sz="14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each  </a:t>
            </a:r>
            <a:endParaRPr lang="en-US" sz="1600" b="0" dirty="0">
              <a:solidFill>
                <a:srgbClr val="FFFFCC"/>
              </a:solidFill>
              <a:latin typeface="Arial" charset="0"/>
              <a:cs typeface="Arial" charset="0"/>
            </a:endParaRPr>
          </a:p>
          <a:p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                 </a:t>
            </a:r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</a:t>
            </a:r>
            <a:r>
              <a:rPr lang="en-US" sz="14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Dozens </a:t>
            </a:r>
            <a:r>
              <a:rPr lang="en-US" sz="1400" b="0" dirty="0">
                <a:solidFill>
                  <a:srgbClr val="FFFFCC"/>
                </a:solidFill>
                <a:latin typeface="Arial" charset="0"/>
                <a:cs typeface="Arial" charset="0"/>
              </a:rPr>
              <a:t>of smaller </a:t>
            </a:r>
            <a:r>
              <a:rPr lang="en-US" sz="1400" b="0" dirty="0" err="1">
                <a:solidFill>
                  <a:srgbClr val="FFFFCC"/>
                </a:solidFill>
                <a:latin typeface="Arial" charset="0"/>
                <a:cs typeface="Arial" charset="0"/>
              </a:rPr>
              <a:t>cometary</a:t>
            </a:r>
            <a:r>
              <a:rPr lang="en-US" sz="1400" b="0" dirty="0">
                <a:solidFill>
                  <a:srgbClr val="FFFFCC"/>
                </a:solidFill>
                <a:latin typeface="Arial" charset="0"/>
                <a:cs typeface="Arial" charset="0"/>
              </a:rPr>
              <a:t> clouds  </a:t>
            </a:r>
            <a:r>
              <a:rPr lang="en-US" sz="14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           </a:t>
            </a:r>
            <a:r>
              <a:rPr lang="en-US" sz="14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</a:t>
            </a:r>
            <a:r>
              <a:rPr lang="en-US" sz="1200" b="0" dirty="0" smtClean="0">
                <a:solidFill>
                  <a:srgbClr val="CCFFCC"/>
                </a:solidFill>
                <a:latin typeface="Arial" charset="0"/>
                <a:cs typeface="Arial" charset="0"/>
              </a:rPr>
              <a:t>(</a:t>
            </a:r>
            <a:r>
              <a:rPr lang="en-US" sz="1200" b="0" dirty="0">
                <a:solidFill>
                  <a:srgbClr val="CCFFCC"/>
                </a:solidFill>
                <a:latin typeface="Arial" charset="0"/>
                <a:cs typeface="Arial" charset="0"/>
              </a:rPr>
              <a:t>1 – 20 pc)</a:t>
            </a:r>
            <a:r>
              <a:rPr lang="en-US" sz="1400" b="0" dirty="0">
                <a:solidFill>
                  <a:srgbClr val="CCFFCC"/>
                </a:solidFill>
                <a:latin typeface="Arial" charset="0"/>
                <a:cs typeface="Arial" charset="0"/>
              </a:rPr>
              <a:t> </a:t>
            </a:r>
            <a:r>
              <a:rPr lang="en-US" sz="1400" b="0" dirty="0">
                <a:solidFill>
                  <a:srgbClr val="FF6600"/>
                </a:solidFill>
                <a:latin typeface="Arial" charset="0"/>
                <a:cs typeface="Arial" charset="0"/>
              </a:rPr>
              <a:t>   </a:t>
            </a:r>
            <a:r>
              <a:rPr lang="en-US" sz="1400" b="0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  <a:r>
              <a:rPr lang="en-US" sz="1200" b="0" dirty="0" smtClean="0">
                <a:solidFill>
                  <a:srgbClr val="02FF2E"/>
                </a:solidFill>
                <a:latin typeface="Arial" charset="0"/>
                <a:cs typeface="Arial" charset="0"/>
              </a:rPr>
              <a:t>(</a:t>
            </a:r>
            <a:r>
              <a:rPr lang="en-US" sz="1200" b="0" dirty="0">
                <a:solidFill>
                  <a:srgbClr val="02FF2E"/>
                </a:solidFill>
                <a:latin typeface="Arial" charset="0"/>
                <a:cs typeface="Arial" charset="0"/>
              </a:rPr>
              <a:t>L1622, IC2118, etc.)</a:t>
            </a:r>
            <a:endParaRPr lang="en-US" sz="1400" b="0" dirty="0">
              <a:solidFill>
                <a:srgbClr val="01FF04"/>
              </a:solidFill>
              <a:latin typeface="Arial" charset="0"/>
              <a:cs typeface="Arial" charset="0"/>
            </a:endParaRPr>
          </a:p>
          <a:p>
            <a:r>
              <a:rPr lang="en-US" sz="1200" b="0" dirty="0">
                <a:solidFill>
                  <a:srgbClr val="01FF04"/>
                </a:solidFill>
                <a:latin typeface="Arial" charset="0"/>
                <a:cs typeface="Arial" charset="0"/>
              </a:rPr>
              <a:t>                   </a:t>
            </a:r>
            <a:r>
              <a:rPr lang="en-US" sz="1100" b="0" dirty="0">
                <a:solidFill>
                  <a:srgbClr val="01FF04"/>
                </a:solidFill>
                <a:latin typeface="Arial" charset="0"/>
                <a:cs typeface="Arial" charset="0"/>
              </a:rPr>
              <a:t> </a:t>
            </a:r>
            <a:r>
              <a:rPr lang="en-US" sz="1100" b="0" dirty="0" smtClean="0">
                <a:solidFill>
                  <a:srgbClr val="01FF04"/>
                </a:solidFill>
                <a:latin typeface="Arial" charset="0"/>
                <a:cs typeface="Arial" charset="0"/>
              </a:rPr>
              <a:t>     </a:t>
            </a:r>
            <a:r>
              <a:rPr lang="en-US" sz="1100" b="0" dirty="0" smtClean="0">
                <a:solidFill>
                  <a:srgbClr val="01FF04"/>
                </a:solidFill>
                <a:latin typeface="Arial" charset="0"/>
                <a:cs typeface="Arial" charset="0"/>
              </a:rPr>
              <a:t> </a:t>
            </a:r>
            <a:r>
              <a:rPr lang="en-US" sz="14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Filamentary </a:t>
            </a:r>
            <a:r>
              <a:rPr lang="en-US" sz="14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structure</a:t>
            </a:r>
          </a:p>
          <a:p>
            <a:r>
              <a:rPr lang="en-US" sz="1400" b="0" dirty="0">
                <a:solidFill>
                  <a:srgbClr val="FFFFCC"/>
                </a:solidFill>
                <a:latin typeface="Arial" charset="0"/>
                <a:cs typeface="Arial" charset="0"/>
              </a:rPr>
              <a:t> </a:t>
            </a:r>
            <a:r>
              <a:rPr lang="en-US" sz="14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                   </a:t>
            </a:r>
            <a:r>
              <a:rPr lang="en-US" sz="14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Hundreds </a:t>
            </a:r>
            <a:r>
              <a:rPr lang="en-US" sz="14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, </a:t>
            </a:r>
            <a:r>
              <a:rPr lang="en-US" sz="1400" b="0" dirty="0">
                <a:solidFill>
                  <a:srgbClr val="FFFFCC"/>
                </a:solidFill>
                <a:latin typeface="Arial" charset="0"/>
                <a:cs typeface="Arial" charset="0"/>
              </a:rPr>
              <a:t>clumps, cores, disks …</a:t>
            </a:r>
            <a:r>
              <a:rPr lang="en-US" sz="1100" b="0" dirty="0">
                <a:solidFill>
                  <a:srgbClr val="FFFFCC"/>
                </a:solidFill>
                <a:latin typeface="Arial" charset="0"/>
                <a:cs typeface="Arial" charset="0"/>
              </a:rPr>
              <a:t>                  </a:t>
            </a:r>
            <a:r>
              <a:rPr lang="en-US" sz="11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 </a:t>
            </a:r>
            <a:r>
              <a:rPr lang="en-US" sz="1200" b="0" dirty="0" smtClean="0">
                <a:solidFill>
                  <a:srgbClr val="CCFFCC"/>
                </a:solidFill>
                <a:latin typeface="Arial" charset="0"/>
                <a:cs typeface="Arial" charset="0"/>
              </a:rPr>
              <a:t>(</a:t>
            </a:r>
            <a:r>
              <a:rPr lang="en-US" sz="1200" b="0" dirty="0">
                <a:solidFill>
                  <a:srgbClr val="CCFFCC"/>
                </a:solidFill>
                <a:latin typeface="Arial" charset="0"/>
                <a:cs typeface="Arial" charset="0"/>
              </a:rPr>
              <a:t>10 AU  – 1 pc</a:t>
            </a:r>
            <a:r>
              <a:rPr lang="en-US" sz="1200" b="0" dirty="0" smtClean="0">
                <a:solidFill>
                  <a:srgbClr val="CCFFCC"/>
                </a:solidFill>
                <a:latin typeface="Arial" charset="0"/>
                <a:cs typeface="Arial" charset="0"/>
              </a:rPr>
              <a:t>)</a:t>
            </a:r>
            <a:endParaRPr lang="en-US" sz="1400" b="0" dirty="0">
              <a:solidFill>
                <a:srgbClr val="CCFFCC"/>
              </a:solidFill>
              <a:latin typeface="Arial" charset="0"/>
              <a:cs typeface="Arial" charset="0"/>
            </a:endParaRPr>
          </a:p>
          <a:p>
            <a:r>
              <a:rPr lang="en-US" sz="1800" b="0" dirty="0">
                <a:solidFill>
                  <a:srgbClr val="FFFFCC"/>
                </a:solidFill>
                <a:latin typeface="Arial" charset="0"/>
                <a:cs typeface="Arial" charset="0"/>
              </a:rPr>
              <a:t>                   </a:t>
            </a:r>
            <a:r>
              <a:rPr lang="en-US" sz="1200" b="0" dirty="0">
                <a:solidFill>
                  <a:srgbClr val="CCFFCC"/>
                </a:solidFill>
                <a:latin typeface="Arial" charset="0"/>
                <a:cs typeface="Arial" charset="0"/>
              </a:rPr>
              <a:t>                         </a:t>
            </a:r>
            <a:r>
              <a:rPr lang="en-US" sz="1400" b="0" dirty="0">
                <a:solidFill>
                  <a:srgbClr val="02FFF0"/>
                </a:solidFill>
                <a:latin typeface="Arial" charset="0"/>
                <a:cs typeface="Arial" charset="0"/>
              </a:rPr>
              <a:t> </a:t>
            </a:r>
            <a:endParaRPr lang="en-US" sz="1200" b="0" dirty="0">
              <a:solidFill>
                <a:srgbClr val="02FF2E"/>
              </a:solidFill>
              <a:latin typeface="Arial" charset="0"/>
              <a:cs typeface="Arial" charset="0"/>
            </a:endParaRPr>
          </a:p>
          <a:p>
            <a:r>
              <a:rPr lang="en-US" sz="1600" b="0" dirty="0">
                <a:latin typeface="Arial" charset="0"/>
                <a:cs typeface="Arial" charset="0"/>
              </a:rPr>
              <a:t>     </a:t>
            </a:r>
            <a:r>
              <a:rPr lang="en-US" sz="1800" b="0" dirty="0">
                <a:latin typeface="Arial" charset="0"/>
                <a:cs typeface="Arial" charset="0"/>
              </a:rPr>
              <a:t>-    </a:t>
            </a:r>
            <a:r>
              <a:rPr lang="en-US" sz="1800" b="0" dirty="0" smtClean="0">
                <a:latin typeface="Arial" charset="0"/>
                <a:cs typeface="Arial" charset="0"/>
              </a:rPr>
              <a:t>10</a:t>
            </a:r>
            <a:r>
              <a:rPr lang="en-US" sz="1800" b="0" baseline="30000" dirty="0" smtClean="0">
                <a:latin typeface="Arial" charset="0"/>
                <a:cs typeface="Arial" charset="0"/>
              </a:rPr>
              <a:t>4</a:t>
            </a:r>
            <a:r>
              <a:rPr lang="en-US" sz="1800" b="0" dirty="0" smtClean="0">
                <a:latin typeface="Arial" charset="0"/>
                <a:cs typeface="Arial" charset="0"/>
              </a:rPr>
              <a:t> to 10</a:t>
            </a:r>
            <a:r>
              <a:rPr lang="en-US" sz="1800" b="0" baseline="30000" dirty="0" smtClean="0">
                <a:latin typeface="Arial" charset="0"/>
                <a:cs typeface="Arial" charset="0"/>
              </a:rPr>
              <a:t>5</a:t>
            </a:r>
            <a:r>
              <a:rPr lang="en-US" sz="1800" b="0" dirty="0" smtClean="0">
                <a:latin typeface="Arial" charset="0"/>
                <a:cs typeface="Arial" charset="0"/>
              </a:rPr>
              <a:t> Young </a:t>
            </a:r>
            <a:r>
              <a:rPr lang="en-US" sz="1800" b="0" dirty="0" smtClean="0">
                <a:latin typeface="Arial" charset="0"/>
                <a:cs typeface="Arial" charset="0"/>
              </a:rPr>
              <a:t>Stars</a:t>
            </a:r>
            <a:r>
              <a:rPr lang="en-US" sz="1600" b="0" dirty="0" smtClean="0">
                <a:latin typeface="Arial" charset="0"/>
                <a:cs typeface="Arial" charset="0"/>
              </a:rPr>
              <a:t>:                   </a:t>
            </a:r>
            <a:r>
              <a:rPr lang="en-US" sz="1600" b="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GAIA  + </a:t>
            </a:r>
            <a:r>
              <a:rPr lang="en-US" sz="1600" b="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V</a:t>
            </a:r>
            <a:r>
              <a:rPr lang="en-US" sz="1600" b="0" baseline="-250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radial</a:t>
            </a:r>
            <a:r>
              <a:rPr lang="en-US" sz="1600" b="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   3D positions,  3D velocities </a:t>
            </a:r>
            <a:endParaRPr lang="en-US" sz="2000" b="0" dirty="0" smtClean="0">
              <a:latin typeface="Arial" charset="0"/>
              <a:cs typeface="Arial" charset="0"/>
            </a:endParaRPr>
          </a:p>
          <a:p>
            <a:r>
              <a:rPr lang="en-US" sz="2000" b="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           </a:t>
            </a:r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The </a:t>
            </a:r>
            <a:r>
              <a:rPr lang="en-US" sz="1600" b="0" dirty="0">
                <a:solidFill>
                  <a:srgbClr val="FFFFCC"/>
                </a:solidFill>
                <a:latin typeface="Arial" charset="0"/>
                <a:cs typeface="Arial" charset="0"/>
              </a:rPr>
              <a:t>Orion OB1 </a:t>
            </a:r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association</a:t>
            </a:r>
            <a:endParaRPr lang="en-US" sz="1600" b="0" dirty="0" smtClean="0">
              <a:solidFill>
                <a:srgbClr val="FFFFCC"/>
              </a:solidFill>
              <a:latin typeface="Arial" charset="0"/>
              <a:cs typeface="Arial" charset="0"/>
            </a:endParaRPr>
          </a:p>
          <a:p>
            <a:r>
              <a:rPr lang="en-US" sz="1600" b="0" dirty="0">
                <a:solidFill>
                  <a:srgbClr val="FFFFCC"/>
                </a:solidFill>
                <a:latin typeface="Arial" charset="0"/>
                <a:cs typeface="Arial" charset="0"/>
              </a:rPr>
              <a:t> </a:t>
            </a:r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                   Subgroup a</a:t>
            </a:r>
            <a:r>
              <a:rPr lang="en-US" sz="1600" b="0" dirty="0">
                <a:solidFill>
                  <a:srgbClr val="FFFFCC"/>
                </a:solidFill>
                <a:latin typeface="Arial" charset="0"/>
                <a:cs typeface="Arial" charset="0"/>
              </a:rPr>
              <a:t>, </a:t>
            </a:r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   Age ~ 15 </a:t>
            </a:r>
            <a:r>
              <a:rPr lang="en-US" sz="1600" b="0" dirty="0" err="1" smtClean="0">
                <a:solidFill>
                  <a:srgbClr val="FFFFCC"/>
                </a:solidFill>
                <a:latin typeface="Arial" charset="0"/>
                <a:cs typeface="Arial" charset="0"/>
              </a:rPr>
              <a:t>Myr</a:t>
            </a:r>
            <a:endParaRPr lang="en-US" sz="1600" b="0" dirty="0" smtClean="0">
              <a:solidFill>
                <a:srgbClr val="FFFFCC"/>
              </a:solidFill>
              <a:latin typeface="Arial" charset="0"/>
              <a:cs typeface="Arial" charset="0"/>
            </a:endParaRPr>
          </a:p>
          <a:p>
            <a:r>
              <a:rPr lang="en-US" sz="1600" b="0" dirty="0">
                <a:solidFill>
                  <a:srgbClr val="FFFFCC"/>
                </a:solidFill>
                <a:latin typeface="Arial" charset="0"/>
                <a:cs typeface="Arial" charset="0"/>
              </a:rPr>
              <a:t> </a:t>
            </a:r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                                    b</a:t>
            </a:r>
            <a:r>
              <a:rPr lang="en-US" sz="1600" b="0" dirty="0">
                <a:solidFill>
                  <a:srgbClr val="FFFFCC"/>
                </a:solidFill>
                <a:latin typeface="Arial" charset="0"/>
                <a:cs typeface="Arial" charset="0"/>
              </a:rPr>
              <a:t>, </a:t>
            </a:r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             </a:t>
            </a:r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10 </a:t>
            </a:r>
            <a:r>
              <a:rPr lang="en-US" sz="1600" b="0" dirty="0" err="1" smtClean="0">
                <a:solidFill>
                  <a:srgbClr val="FFFFCC"/>
                </a:solidFill>
                <a:latin typeface="Arial" charset="0"/>
                <a:cs typeface="Arial" charset="0"/>
              </a:rPr>
              <a:t>Myr</a:t>
            </a:r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</a:t>
            </a:r>
          </a:p>
          <a:p>
            <a:r>
              <a:rPr lang="en-US" sz="1600" b="0" dirty="0">
                <a:solidFill>
                  <a:srgbClr val="FFFFCC"/>
                </a:solidFill>
                <a:latin typeface="Arial" charset="0"/>
                <a:cs typeface="Arial" charset="0"/>
              </a:rPr>
              <a:t> </a:t>
            </a:r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                                    c</a:t>
            </a:r>
            <a:r>
              <a:rPr lang="en-US" sz="1600" b="0" dirty="0">
                <a:solidFill>
                  <a:srgbClr val="FFFFCC"/>
                </a:solidFill>
                <a:latin typeface="Arial" charset="0"/>
                <a:cs typeface="Arial" charset="0"/>
              </a:rPr>
              <a:t>, </a:t>
            </a:r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             5 </a:t>
            </a:r>
            <a:r>
              <a:rPr lang="en-US" sz="1600" b="0" dirty="0" err="1" smtClean="0">
                <a:solidFill>
                  <a:srgbClr val="FFFFCC"/>
                </a:solidFill>
                <a:latin typeface="Arial" charset="0"/>
                <a:cs typeface="Arial" charset="0"/>
              </a:rPr>
              <a:t>Myr</a:t>
            </a:r>
            <a:endParaRPr lang="en-US" sz="1600" b="0" dirty="0" smtClean="0">
              <a:solidFill>
                <a:srgbClr val="FFFFCC"/>
              </a:solidFill>
              <a:latin typeface="Arial" charset="0"/>
              <a:cs typeface="Arial" charset="0"/>
            </a:endParaRPr>
          </a:p>
          <a:p>
            <a:r>
              <a:rPr lang="en-US" sz="1600" b="0" dirty="0">
                <a:solidFill>
                  <a:srgbClr val="FFFFCC"/>
                </a:solidFill>
                <a:latin typeface="Arial" charset="0"/>
                <a:cs typeface="Arial" charset="0"/>
              </a:rPr>
              <a:t> </a:t>
            </a:r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                                    </a:t>
            </a:r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d                forming now</a:t>
            </a:r>
            <a:endParaRPr lang="en-US" sz="1600" b="0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r>
              <a:rPr lang="en-US" sz="1600" b="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          </a:t>
            </a:r>
            <a:endParaRPr lang="en-US" sz="1600" b="0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r>
              <a:rPr lang="en-US" sz="1600" b="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    -   </a:t>
            </a:r>
            <a:r>
              <a:rPr lang="en-US" sz="18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Dissipation </a:t>
            </a:r>
            <a:r>
              <a:rPr lang="en-US" sz="1800" b="0" dirty="0">
                <a:solidFill>
                  <a:srgbClr val="FFFFCC"/>
                </a:solidFill>
                <a:latin typeface="Arial" charset="0"/>
                <a:cs typeface="Arial" charset="0"/>
              </a:rPr>
              <a:t>in self-gravitating clouds              Star formation </a:t>
            </a:r>
            <a:r>
              <a:rPr lang="en-US" sz="18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!</a:t>
            </a:r>
          </a:p>
          <a:p>
            <a:r>
              <a:rPr lang="en-US" sz="18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</a:t>
            </a:r>
            <a:r>
              <a:rPr lang="en-US" sz="16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</a:t>
            </a:r>
            <a:endParaRPr lang="en-US" sz="1600" b="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r>
              <a:rPr lang="en-US" sz="1600" b="0" dirty="0">
                <a:solidFill>
                  <a:srgbClr val="FFFFCC"/>
                </a:solidFill>
                <a:latin typeface="Arial" charset="0"/>
                <a:cs typeface="Arial" charset="0"/>
              </a:rPr>
              <a:t>    </a:t>
            </a:r>
            <a:r>
              <a:rPr lang="en-US" sz="1800" b="0" dirty="0">
                <a:solidFill>
                  <a:srgbClr val="FFFFCC"/>
                </a:solidFill>
                <a:latin typeface="Arial" charset="0"/>
                <a:cs typeface="Arial" charset="0"/>
              </a:rPr>
              <a:t> -  </a:t>
            </a:r>
            <a:r>
              <a:rPr lang="en-US" sz="18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Feedback  + N-body dynamics         Stellar masses  (“Initial Mass Function”)   </a:t>
            </a:r>
          </a:p>
          <a:p>
            <a:r>
              <a:rPr lang="en-US" sz="1800" b="0" dirty="0">
                <a:solidFill>
                  <a:srgbClr val="FFFFCC"/>
                </a:solidFill>
                <a:latin typeface="Arial" charset="0"/>
                <a:cs typeface="Arial" charset="0"/>
              </a:rPr>
              <a:t> </a:t>
            </a:r>
            <a:r>
              <a:rPr lang="en-US" sz="1800" b="0" dirty="0" smtClean="0">
                <a:solidFill>
                  <a:srgbClr val="FFFFCC"/>
                </a:solidFill>
                <a:latin typeface="Arial" charset="0"/>
                <a:cs typeface="Arial" charset="0"/>
              </a:rPr>
              <a:t>           </a:t>
            </a:r>
            <a:r>
              <a:rPr lang="en-US" sz="1600" b="0" dirty="0" smtClean="0">
                <a:solidFill>
                  <a:srgbClr val="FFFF66"/>
                </a:solidFill>
                <a:latin typeface="Arial" charset="0"/>
                <a:cs typeface="Arial" charset="0"/>
              </a:rPr>
              <a:t>“Initial </a:t>
            </a:r>
            <a:r>
              <a:rPr lang="en-US" sz="1600" b="0" dirty="0">
                <a:solidFill>
                  <a:srgbClr val="FFFF66"/>
                </a:solidFill>
                <a:latin typeface="Arial" charset="0"/>
                <a:cs typeface="Arial" charset="0"/>
              </a:rPr>
              <a:t>Conditions”   Emerge from previous states;  feedback from older generation stars</a:t>
            </a:r>
          </a:p>
          <a:p>
            <a:r>
              <a:rPr lang="en-US" sz="1800" b="0" dirty="0">
                <a:solidFill>
                  <a:schemeClr val="accent1"/>
                </a:solidFill>
                <a:latin typeface="Arial" charset="0"/>
                <a:cs typeface="Arial" charset="0"/>
              </a:rPr>
              <a:t>                         </a:t>
            </a:r>
            <a:r>
              <a:rPr lang="en-US" sz="1600" b="0" dirty="0">
                <a:solidFill>
                  <a:srgbClr val="FF6600"/>
                </a:solidFill>
                <a:latin typeface="Arial" charset="0"/>
                <a:cs typeface="Arial" charset="0"/>
              </a:rPr>
              <a:t>Sweep-up shells, compress, shape, heat, ionize, accelerate, disperse …</a:t>
            </a:r>
          </a:p>
          <a:p>
            <a:endParaRPr lang="en-US" sz="2000" b="0" dirty="0">
              <a:solidFill>
                <a:srgbClr val="02FF2E"/>
              </a:solidFill>
              <a:latin typeface="Arial" charset="0"/>
              <a:cs typeface="Arial" charset="0"/>
            </a:endParaRPr>
          </a:p>
        </p:txBody>
      </p:sp>
      <p:sp>
        <p:nvSpPr>
          <p:cNvPr id="16387" name="Right Arrow 7"/>
          <p:cNvSpPr>
            <a:spLocks noChangeArrowheads="1"/>
          </p:cNvSpPr>
          <p:nvPr/>
        </p:nvSpPr>
        <p:spPr bwMode="auto">
          <a:xfrm>
            <a:off x="4572000" y="5562600"/>
            <a:ext cx="228600" cy="101600"/>
          </a:xfrm>
          <a:prstGeom prst="rightArrow">
            <a:avLst>
              <a:gd name="adj1" fmla="val 50000"/>
              <a:gd name="adj2" fmla="val 49740"/>
            </a:avLst>
          </a:prstGeom>
          <a:solidFill>
            <a:srgbClr val="FFFF66"/>
          </a:solidFill>
          <a:ln w="12700">
            <a:solidFill>
              <a:srgbClr val="02FFF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ight Arrow 7"/>
          <p:cNvSpPr>
            <a:spLocks noChangeArrowheads="1"/>
          </p:cNvSpPr>
          <p:nvPr/>
        </p:nvSpPr>
        <p:spPr bwMode="auto">
          <a:xfrm>
            <a:off x="3810000" y="6096000"/>
            <a:ext cx="228600" cy="101600"/>
          </a:xfrm>
          <a:prstGeom prst="rightArrow">
            <a:avLst>
              <a:gd name="adj1" fmla="val 50000"/>
              <a:gd name="adj2" fmla="val 49740"/>
            </a:avLst>
          </a:prstGeom>
          <a:solidFill>
            <a:srgbClr val="FFFF66"/>
          </a:solidFill>
          <a:ln w="12700">
            <a:solidFill>
              <a:srgbClr val="02FFF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     </a:t>
            </a:r>
            <a:endParaRPr 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00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-152400" y="0"/>
            <a:ext cx="92964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How Common are Explosive Outflows?:  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Several  `fossil’ Galactic candidates  exist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~ isotropic for ~10</a:t>
            </a:r>
            <a:r>
              <a:rPr lang="en-US" baseline="30000">
                <a:solidFill>
                  <a:srgbClr val="000000"/>
                </a:solidFill>
                <a:latin typeface="Geneva" charset="0"/>
              </a:rPr>
              <a:t>3</a:t>
            </a:r>
            <a:r>
              <a:rPr lang="en-US">
                <a:solidFill>
                  <a:srgbClr val="000000"/>
                </a:solidFill>
                <a:latin typeface="Geneva" charset="0"/>
              </a:rPr>
              <a:t> years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bipolar on longer times (e.g. DR 21)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=&gt; Few % of known (massive-star) outflows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Luminous Extra-Galactic IR-transients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~150 IR-only transients in ~20 nearby star-forming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 galaxies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</a:t>
            </a:r>
          </a:p>
        </p:txBody>
      </p:sp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4445000" y="1143000"/>
            <a:ext cx="228600" cy="5715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FF3300"/>
              </a:solidFill>
            </a:endParaRPr>
          </a:p>
        </p:txBody>
      </p:sp>
      <p:pic>
        <p:nvPicPr>
          <p:cNvPr id="28675" name="Picture 1" descr="Orion_Cplus_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4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04597" y="381000"/>
            <a:ext cx="3087003" cy="6063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Orion C+    158 </a:t>
            </a:r>
            <a:r>
              <a:rPr lang="en-US" sz="28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m</a:t>
            </a: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SOFIA/GREAT</a:t>
            </a: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Pabst+ (2019)</a:t>
            </a:r>
            <a:endParaRPr lang="en-US" dirty="0">
              <a:solidFill>
                <a:srgbClr val="FF66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0405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-152400" y="0"/>
            <a:ext cx="92964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How Common are Explosive Outflows?:  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Several  `fossil’ Galactic candidates  exist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~ isotropic for ~10</a:t>
            </a:r>
            <a:r>
              <a:rPr lang="en-US" baseline="30000">
                <a:solidFill>
                  <a:srgbClr val="000000"/>
                </a:solidFill>
                <a:latin typeface="Geneva" charset="0"/>
              </a:rPr>
              <a:t>3</a:t>
            </a:r>
            <a:r>
              <a:rPr lang="en-US">
                <a:solidFill>
                  <a:srgbClr val="000000"/>
                </a:solidFill>
                <a:latin typeface="Geneva" charset="0"/>
              </a:rPr>
              <a:t> years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bipolar on longer times (e.g. DR 21)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=&gt; Few % of known (massive-star) outflows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Luminous Extra-Galactic IR-transients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~150 IR-only transients in ~20 nearby star-forming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 galaxies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</a:t>
            </a:r>
          </a:p>
        </p:txBody>
      </p:sp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4445000" y="1143000"/>
            <a:ext cx="228600" cy="5715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FF3300"/>
              </a:solidFill>
            </a:endParaRPr>
          </a:p>
        </p:txBody>
      </p:sp>
      <p:pic>
        <p:nvPicPr>
          <p:cNvPr id="30723" name="Picture 1" descr="Orion_Cplus_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4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04597" y="381000"/>
            <a:ext cx="3087003" cy="6063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Orion C+    158 </a:t>
            </a:r>
            <a:r>
              <a:rPr lang="en-US" sz="28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m</a:t>
            </a: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SOFIA/GREAT</a:t>
            </a: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Pabst+ (2019)</a:t>
            </a:r>
            <a:endParaRPr lang="en-US" dirty="0">
              <a:solidFill>
                <a:srgbClr val="FF66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93514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-152400" y="0"/>
            <a:ext cx="92964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How Common are Explosive Outflows?:  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Several  `fossil’ Galactic candidates  exist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~ isotropic for ~10</a:t>
            </a:r>
            <a:r>
              <a:rPr lang="en-US" baseline="30000">
                <a:solidFill>
                  <a:srgbClr val="000000"/>
                </a:solidFill>
                <a:latin typeface="Geneva" charset="0"/>
              </a:rPr>
              <a:t>3</a:t>
            </a:r>
            <a:r>
              <a:rPr lang="en-US">
                <a:solidFill>
                  <a:srgbClr val="000000"/>
                </a:solidFill>
                <a:latin typeface="Geneva" charset="0"/>
              </a:rPr>
              <a:t> years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bipolar on longer times (e.g. DR 21)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=&gt; Few % of known (massive-star) outflows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Luminous Extra-Galactic IR-transients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~150 IR-only transients in ~20 nearby star-forming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 galaxies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</a:t>
            </a:r>
          </a:p>
        </p:txBody>
      </p:sp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4445000" y="1143000"/>
            <a:ext cx="228600" cy="5715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FF3300"/>
              </a:solidFill>
            </a:endParaRPr>
          </a:p>
        </p:txBody>
      </p:sp>
      <p:pic>
        <p:nvPicPr>
          <p:cNvPr id="32771" name="Picture 1" descr="Orion_Cplus_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4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04597" y="381000"/>
            <a:ext cx="3087003" cy="6063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Orion C+    158 </a:t>
            </a:r>
            <a:r>
              <a:rPr lang="en-US" sz="28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m</a:t>
            </a: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SOFIA/GREAT</a:t>
            </a:r>
          </a:p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Pabst+ (2019)</a:t>
            </a:r>
            <a:endParaRPr lang="en-US" dirty="0">
              <a:solidFill>
                <a:srgbClr val="FF66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81482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CAR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0600" y="300038"/>
            <a:ext cx="7658100" cy="1385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                         </a:t>
            </a: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CARMA</a:t>
            </a:r>
          </a:p>
          <a:p>
            <a:pPr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(California </a:t>
            </a:r>
            <a:r>
              <a:rPr lang="en-US" sz="2800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ARray</a:t>
            </a: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 for Millimeter Astronomy)</a:t>
            </a:r>
          </a:p>
          <a:p>
            <a:pPr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                   </a:t>
            </a:r>
            <a:r>
              <a:rPr lang="en-US" sz="280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R.I.P. 2015  </a:t>
            </a:r>
            <a:endParaRPr lang="en-US" sz="2800" dirty="0">
              <a:solidFill>
                <a:srgbClr val="02FF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2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Orion_VISTA_eso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6" y="-1165756"/>
            <a:ext cx="7752063" cy="920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3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12co_5_7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166688"/>
            <a:ext cx="8312150" cy="719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6803" name="Text Box 3"/>
          <p:cNvSpPr txBox="1">
            <a:spLocks noChangeArrowheads="1"/>
          </p:cNvSpPr>
          <p:nvPr/>
        </p:nvSpPr>
        <p:spPr bwMode="auto">
          <a:xfrm>
            <a:off x="493713" y="200025"/>
            <a:ext cx="82708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>
                <a:solidFill>
                  <a:srgbClr val="33CCFF"/>
                </a:solidFill>
                <a:latin typeface="Arial" charset="0"/>
                <a:cs typeface="+mn-cs"/>
              </a:rPr>
              <a:t>5</a:t>
            </a:r>
            <a:r>
              <a:rPr lang="en-US" b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en-US" b="0">
                <a:solidFill>
                  <a:srgbClr val="01FF0B"/>
                </a:solidFill>
                <a:latin typeface="Arial" charset="0"/>
                <a:cs typeface="+mn-cs"/>
              </a:rPr>
              <a:t>7</a:t>
            </a:r>
            <a:endParaRPr lang="en-US" b="0">
              <a:latin typeface="Arial" charset="0"/>
              <a:cs typeface="+mn-cs"/>
            </a:endParaRPr>
          </a:p>
          <a:p>
            <a:pPr>
              <a:defRPr/>
            </a:pPr>
            <a:r>
              <a:rPr lang="en-US" b="0">
                <a:solidFill>
                  <a:srgbClr val="FF0603"/>
                </a:solidFill>
                <a:latin typeface="Arial" charset="0"/>
                <a:cs typeface="+mn-cs"/>
              </a:rPr>
              <a:t>9</a:t>
            </a:r>
          </a:p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km/s</a:t>
            </a:r>
            <a:endParaRPr lang="en-US" b="0">
              <a:latin typeface="Times New Roman" charset="0"/>
              <a:cs typeface="+mn-cs"/>
            </a:endParaRPr>
          </a:p>
        </p:txBody>
      </p:sp>
      <p:sp>
        <p:nvSpPr>
          <p:cNvPr id="1356804" name="Rectangle 4"/>
          <p:cNvSpPr>
            <a:spLocks noChangeArrowheads="1"/>
          </p:cNvSpPr>
          <p:nvPr/>
        </p:nvSpPr>
        <p:spPr bwMode="auto">
          <a:xfrm>
            <a:off x="1676400" y="0"/>
            <a:ext cx="45566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 err="1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CARMAOrion</a:t>
            </a:r>
            <a:r>
              <a:rPr lang="en-US" b="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b="0" baseline="3000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12</a:t>
            </a:r>
            <a:r>
              <a:rPr lang="en-US" b="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CO</a:t>
            </a:r>
            <a:r>
              <a:rPr lang="en-US" b="0" dirty="0">
                <a:latin typeface="Arial" charset="0"/>
                <a:cs typeface="+mn-cs"/>
              </a:rPr>
              <a:t> </a:t>
            </a:r>
            <a:r>
              <a:rPr lang="en-US" sz="2000" b="0" dirty="0" smtClean="0">
                <a:solidFill>
                  <a:srgbClr val="FFCCF5"/>
                </a:solidFill>
                <a:latin typeface="Arial" charset="0"/>
                <a:cs typeface="+mn-cs"/>
              </a:rPr>
              <a:t>(Kong+ 2019)</a:t>
            </a:r>
            <a:endParaRPr lang="en-US" sz="2000" b="0" dirty="0">
              <a:solidFill>
                <a:srgbClr val="FFCCF5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4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12co_6_8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166688"/>
            <a:ext cx="8312150" cy="719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8851" name="Text Box 3"/>
          <p:cNvSpPr txBox="1">
            <a:spLocks noChangeArrowheads="1"/>
          </p:cNvSpPr>
          <p:nvPr/>
        </p:nvSpPr>
        <p:spPr bwMode="auto">
          <a:xfrm>
            <a:off x="493713" y="200025"/>
            <a:ext cx="82708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>
                <a:solidFill>
                  <a:srgbClr val="33CCFF"/>
                </a:solidFill>
                <a:latin typeface="Arial" charset="0"/>
                <a:cs typeface="+mn-cs"/>
              </a:rPr>
              <a:t>6</a:t>
            </a:r>
            <a:r>
              <a:rPr lang="en-US" b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en-US" b="0">
                <a:solidFill>
                  <a:srgbClr val="01FF0B"/>
                </a:solidFill>
                <a:latin typeface="Arial" charset="0"/>
                <a:cs typeface="+mn-cs"/>
              </a:rPr>
              <a:t>8</a:t>
            </a:r>
            <a:endParaRPr lang="en-US" b="0">
              <a:latin typeface="Arial" charset="0"/>
              <a:cs typeface="+mn-cs"/>
            </a:endParaRPr>
          </a:p>
          <a:p>
            <a:pPr>
              <a:defRPr/>
            </a:pPr>
            <a:r>
              <a:rPr lang="en-US" b="0">
                <a:solidFill>
                  <a:srgbClr val="FF0603"/>
                </a:solidFill>
                <a:latin typeface="Arial" charset="0"/>
                <a:cs typeface="+mn-cs"/>
              </a:rPr>
              <a:t>10</a:t>
            </a:r>
          </a:p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km/s</a:t>
            </a:r>
            <a:endParaRPr lang="en-US" b="0">
              <a:latin typeface="Times New Roman" charset="0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76400" y="0"/>
            <a:ext cx="45566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 err="1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CARMAOrion</a:t>
            </a:r>
            <a:r>
              <a:rPr lang="en-US" b="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b="0" baseline="3000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12</a:t>
            </a:r>
            <a:r>
              <a:rPr lang="en-US" b="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CO</a:t>
            </a:r>
            <a:r>
              <a:rPr lang="en-US" b="0" dirty="0">
                <a:latin typeface="Arial" charset="0"/>
                <a:cs typeface="+mn-cs"/>
              </a:rPr>
              <a:t> </a:t>
            </a:r>
            <a:r>
              <a:rPr lang="en-US" sz="2000" b="0" dirty="0" smtClean="0">
                <a:solidFill>
                  <a:srgbClr val="FFCCF5"/>
                </a:solidFill>
                <a:latin typeface="Arial" charset="0"/>
                <a:cs typeface="+mn-cs"/>
              </a:rPr>
              <a:t>(Kong+ 2019)</a:t>
            </a:r>
            <a:endParaRPr lang="en-US" sz="2000" b="0" dirty="0">
              <a:solidFill>
                <a:srgbClr val="FFCCF5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5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 descr="12co_7_9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166688"/>
            <a:ext cx="8312150" cy="719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0899" name="Text Box 3"/>
          <p:cNvSpPr txBox="1">
            <a:spLocks noChangeArrowheads="1"/>
          </p:cNvSpPr>
          <p:nvPr/>
        </p:nvSpPr>
        <p:spPr bwMode="auto">
          <a:xfrm>
            <a:off x="493713" y="200025"/>
            <a:ext cx="82708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>
                <a:solidFill>
                  <a:srgbClr val="33CCFF"/>
                </a:solidFill>
                <a:latin typeface="Arial" charset="0"/>
                <a:cs typeface="+mn-cs"/>
              </a:rPr>
              <a:t>7</a:t>
            </a:r>
            <a:r>
              <a:rPr lang="en-US" b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en-US" b="0">
                <a:solidFill>
                  <a:srgbClr val="01FF0B"/>
                </a:solidFill>
                <a:latin typeface="Arial" charset="0"/>
                <a:cs typeface="+mn-cs"/>
              </a:rPr>
              <a:t>9</a:t>
            </a:r>
            <a:endParaRPr lang="en-US" b="0">
              <a:latin typeface="Arial" charset="0"/>
              <a:cs typeface="+mn-cs"/>
            </a:endParaRPr>
          </a:p>
          <a:p>
            <a:pPr>
              <a:defRPr/>
            </a:pPr>
            <a:r>
              <a:rPr lang="en-US" b="0">
                <a:solidFill>
                  <a:srgbClr val="FF0603"/>
                </a:solidFill>
                <a:latin typeface="Arial" charset="0"/>
                <a:cs typeface="+mn-cs"/>
              </a:rPr>
              <a:t>11</a:t>
            </a:r>
          </a:p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km/s</a:t>
            </a:r>
            <a:endParaRPr lang="en-US" b="0">
              <a:latin typeface="Times New Roman" charset="0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76400" y="0"/>
            <a:ext cx="45566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 err="1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CARMAOrion</a:t>
            </a:r>
            <a:r>
              <a:rPr lang="en-US" b="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b="0" baseline="3000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12</a:t>
            </a:r>
            <a:r>
              <a:rPr lang="en-US" b="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CO</a:t>
            </a:r>
            <a:r>
              <a:rPr lang="en-US" b="0" dirty="0">
                <a:latin typeface="Arial" charset="0"/>
                <a:cs typeface="+mn-cs"/>
              </a:rPr>
              <a:t> </a:t>
            </a:r>
            <a:r>
              <a:rPr lang="en-US" sz="2000" b="0" dirty="0" smtClean="0">
                <a:solidFill>
                  <a:srgbClr val="FFCCF5"/>
                </a:solidFill>
                <a:latin typeface="Arial" charset="0"/>
                <a:cs typeface="+mn-cs"/>
              </a:rPr>
              <a:t>(Kong+ 2019)</a:t>
            </a:r>
            <a:endParaRPr lang="en-US" sz="2000" b="0" dirty="0">
              <a:solidFill>
                <a:srgbClr val="FFCCF5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12co_8_10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166688"/>
            <a:ext cx="8312150" cy="719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947" name="Text Box 3"/>
          <p:cNvSpPr txBox="1">
            <a:spLocks noChangeArrowheads="1"/>
          </p:cNvSpPr>
          <p:nvPr/>
        </p:nvSpPr>
        <p:spPr bwMode="auto">
          <a:xfrm>
            <a:off x="493713" y="200025"/>
            <a:ext cx="82708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>
                <a:solidFill>
                  <a:srgbClr val="33CCFF"/>
                </a:solidFill>
                <a:latin typeface="Arial" charset="0"/>
                <a:cs typeface="+mn-cs"/>
              </a:rPr>
              <a:t>8</a:t>
            </a:r>
            <a:r>
              <a:rPr lang="en-US" b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en-US" b="0">
                <a:solidFill>
                  <a:srgbClr val="01FF0B"/>
                </a:solidFill>
                <a:latin typeface="Arial" charset="0"/>
                <a:cs typeface="+mn-cs"/>
              </a:rPr>
              <a:t>10</a:t>
            </a:r>
            <a:endParaRPr lang="en-US" b="0">
              <a:latin typeface="Arial" charset="0"/>
              <a:cs typeface="+mn-cs"/>
            </a:endParaRPr>
          </a:p>
          <a:p>
            <a:pPr>
              <a:defRPr/>
            </a:pPr>
            <a:r>
              <a:rPr lang="en-US" b="0">
                <a:solidFill>
                  <a:srgbClr val="FF0603"/>
                </a:solidFill>
                <a:latin typeface="Arial" charset="0"/>
                <a:cs typeface="+mn-cs"/>
              </a:rPr>
              <a:t>12</a:t>
            </a:r>
          </a:p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km/s</a:t>
            </a:r>
            <a:endParaRPr lang="en-US" b="0">
              <a:latin typeface="Times New Roman" charset="0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76400" y="0"/>
            <a:ext cx="45566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 err="1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CARMAOrion</a:t>
            </a:r>
            <a:r>
              <a:rPr lang="en-US" b="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b="0" baseline="3000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12</a:t>
            </a:r>
            <a:r>
              <a:rPr lang="en-US" b="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CO</a:t>
            </a:r>
            <a:r>
              <a:rPr lang="en-US" b="0" dirty="0">
                <a:latin typeface="Arial" charset="0"/>
                <a:cs typeface="+mn-cs"/>
              </a:rPr>
              <a:t> </a:t>
            </a:r>
            <a:r>
              <a:rPr lang="en-US" sz="2000" b="0" dirty="0" smtClean="0">
                <a:solidFill>
                  <a:srgbClr val="FFCCF5"/>
                </a:solidFill>
                <a:latin typeface="Arial" charset="0"/>
                <a:cs typeface="+mn-cs"/>
              </a:rPr>
              <a:t>(Kong+ 2019)</a:t>
            </a:r>
            <a:endParaRPr lang="en-US" sz="2000" b="0" dirty="0">
              <a:solidFill>
                <a:srgbClr val="FFCCF5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3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Orion_VISTA_eso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6" y="-1165756"/>
            <a:ext cx="7752063" cy="920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8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7970" name="Picture 2" descr="Fig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608388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7971" name="Text Box 3"/>
          <p:cNvSpPr txBox="1">
            <a:spLocks noChangeArrowheads="1"/>
          </p:cNvSpPr>
          <p:nvPr/>
        </p:nvSpPr>
        <p:spPr bwMode="auto">
          <a:xfrm>
            <a:off x="1295400" y="-9525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40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747972" name="Text Box 4"/>
          <p:cNvSpPr txBox="1">
            <a:spLocks noChangeArrowheads="1"/>
          </p:cNvSpPr>
          <p:nvPr/>
        </p:nvSpPr>
        <p:spPr bwMode="auto">
          <a:xfrm>
            <a:off x="228600" y="1774825"/>
            <a:ext cx="3487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 i="1">
                <a:solidFill>
                  <a:srgbClr val="FF3300"/>
                </a:solidFill>
                <a:latin typeface="Arial" charset="0"/>
              </a:rPr>
              <a:t>Where planets also form</a:t>
            </a:r>
            <a:endParaRPr lang="en-US" sz="2000" b="0" i="1" u="sng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47973" name="Text Box 5"/>
          <p:cNvSpPr txBox="1">
            <a:spLocks noChangeArrowheads="1"/>
          </p:cNvSpPr>
          <p:nvPr/>
        </p:nvSpPr>
        <p:spPr bwMode="auto">
          <a:xfrm>
            <a:off x="304800" y="2347913"/>
            <a:ext cx="4762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="0">
                <a:latin typeface="Arial" charset="0"/>
              </a:rPr>
              <a:t> </a:t>
            </a:r>
            <a:r>
              <a:rPr lang="en-US" sz="2800" b="0">
                <a:solidFill>
                  <a:srgbClr val="FFFF66"/>
                </a:solidFill>
                <a:latin typeface="Arial" charset="0"/>
              </a:rPr>
              <a:t>Giant Molecular Cloud Core</a:t>
            </a:r>
            <a:endParaRPr lang="en-US" sz="2800" b="0">
              <a:latin typeface="Arial" charset="0"/>
            </a:endParaRPr>
          </a:p>
        </p:txBody>
      </p:sp>
      <p:sp>
        <p:nvSpPr>
          <p:cNvPr id="1747974" name="Text Box 6"/>
          <p:cNvSpPr txBox="1">
            <a:spLocks noChangeArrowheads="1"/>
          </p:cNvSpPr>
          <p:nvPr/>
        </p:nvSpPr>
        <p:spPr bwMode="auto">
          <a:xfrm>
            <a:off x="304800" y="3449638"/>
            <a:ext cx="6581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="0">
                <a:latin typeface="Arial" charset="0"/>
              </a:rPr>
              <a:t> </a:t>
            </a:r>
            <a:r>
              <a:rPr lang="en-US" sz="2800" b="0">
                <a:solidFill>
                  <a:srgbClr val="FFFF66"/>
                </a:solidFill>
                <a:latin typeface="Arial" charset="0"/>
              </a:rPr>
              <a:t>Gravitational Collapse &amp; Fragmentation</a:t>
            </a:r>
            <a:endParaRPr lang="en-US" sz="2800" b="0">
              <a:latin typeface="Arial" charset="0"/>
            </a:endParaRPr>
          </a:p>
        </p:txBody>
      </p:sp>
      <p:sp>
        <p:nvSpPr>
          <p:cNvPr id="1747975" name="Text Box 7"/>
          <p:cNvSpPr txBox="1">
            <a:spLocks noChangeArrowheads="1"/>
          </p:cNvSpPr>
          <p:nvPr/>
        </p:nvSpPr>
        <p:spPr bwMode="auto">
          <a:xfrm>
            <a:off x="304800" y="4668838"/>
            <a:ext cx="46243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="0">
                <a:latin typeface="Arial" charset="0"/>
              </a:rPr>
              <a:t> </a:t>
            </a:r>
            <a:r>
              <a:rPr lang="en-US" sz="2800" b="0">
                <a:solidFill>
                  <a:srgbClr val="FFFF66"/>
                </a:solidFill>
                <a:latin typeface="Arial" charset="0"/>
              </a:rPr>
              <a:t>Rotation &amp; Magnetic Fields</a:t>
            </a:r>
            <a:endParaRPr lang="en-US" b="0">
              <a:latin typeface="Arial" charset="0"/>
            </a:endParaRPr>
          </a:p>
        </p:txBody>
      </p:sp>
      <p:sp>
        <p:nvSpPr>
          <p:cNvPr id="1747976" name="Text Box 8"/>
          <p:cNvSpPr txBox="1">
            <a:spLocks noChangeArrowheads="1"/>
          </p:cNvSpPr>
          <p:nvPr/>
        </p:nvSpPr>
        <p:spPr bwMode="auto">
          <a:xfrm>
            <a:off x="914400" y="2967038"/>
            <a:ext cx="3843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hlink"/>
                </a:solidFill>
                <a:latin typeface="Arial" charset="0"/>
              </a:rPr>
              <a:t>Raw material for star birth  </a:t>
            </a:r>
          </a:p>
        </p:txBody>
      </p:sp>
      <p:sp>
        <p:nvSpPr>
          <p:cNvPr id="1747977" name="Text Box 9"/>
          <p:cNvSpPr txBox="1">
            <a:spLocks noChangeArrowheads="1"/>
          </p:cNvSpPr>
          <p:nvPr/>
        </p:nvSpPr>
        <p:spPr bwMode="auto">
          <a:xfrm>
            <a:off x="838200" y="4044950"/>
            <a:ext cx="5722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hlink"/>
                </a:solidFill>
                <a:latin typeface="Arial" charset="0"/>
              </a:rPr>
              <a:t>Proto-stars, proto-binaries, proto-clusters</a:t>
            </a:r>
            <a:endParaRPr lang="en-US" sz="2000" b="0">
              <a:latin typeface="Arial" charset="0"/>
            </a:endParaRPr>
          </a:p>
        </p:txBody>
      </p:sp>
      <p:sp>
        <p:nvSpPr>
          <p:cNvPr id="1747978" name="Text Box 10"/>
          <p:cNvSpPr txBox="1">
            <a:spLocks noChangeArrowheads="1"/>
          </p:cNvSpPr>
          <p:nvPr/>
        </p:nvSpPr>
        <p:spPr bwMode="auto">
          <a:xfrm>
            <a:off x="893763" y="5187950"/>
            <a:ext cx="4452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hlink"/>
                </a:solidFill>
                <a:latin typeface="Arial" charset="0"/>
              </a:rPr>
              <a:t>Accretion disks, jets, &amp; outflows</a:t>
            </a:r>
            <a:endParaRPr lang="en-US" b="0">
              <a:latin typeface="Arial" charset="0"/>
            </a:endParaRPr>
          </a:p>
        </p:txBody>
      </p:sp>
      <p:sp>
        <p:nvSpPr>
          <p:cNvPr id="1747979" name="Text Box 11"/>
          <p:cNvSpPr txBox="1">
            <a:spLocks noChangeArrowheads="1"/>
          </p:cNvSpPr>
          <p:nvPr/>
        </p:nvSpPr>
        <p:spPr bwMode="auto">
          <a:xfrm>
            <a:off x="0" y="1214438"/>
            <a:ext cx="6508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FF66"/>
                </a:solidFill>
                <a:latin typeface="Arial" charset="0"/>
              </a:rPr>
              <a:t>Shrink size by 10</a:t>
            </a:r>
            <a:r>
              <a:rPr lang="en-US" b="0" baseline="30000">
                <a:solidFill>
                  <a:srgbClr val="FFFF66"/>
                </a:solidFill>
                <a:latin typeface="Arial" charset="0"/>
              </a:rPr>
              <a:t>7</a:t>
            </a:r>
            <a:r>
              <a:rPr lang="en-US" b="0">
                <a:solidFill>
                  <a:srgbClr val="FFFF66"/>
                </a:solidFill>
                <a:latin typeface="Arial" charset="0"/>
              </a:rPr>
              <a:t>;  increase density by x 10</a:t>
            </a:r>
            <a:r>
              <a:rPr lang="en-US" b="0" baseline="30000">
                <a:solidFill>
                  <a:srgbClr val="FFFF66"/>
                </a:solidFill>
                <a:latin typeface="Arial" charset="0"/>
              </a:rPr>
              <a:t>21 </a:t>
            </a:r>
            <a:r>
              <a:rPr lang="en-US" b="0">
                <a:solidFill>
                  <a:srgbClr val="FFFF66"/>
                </a:solidFill>
                <a:latin typeface="Arial" charset="0"/>
              </a:rPr>
              <a:t>!</a:t>
            </a:r>
            <a:endParaRPr lang="en-US" b="0" baseline="30000">
              <a:solidFill>
                <a:srgbClr val="FFFF66"/>
              </a:solidFill>
              <a:latin typeface="Arial" charset="0"/>
            </a:endParaRPr>
          </a:p>
        </p:txBody>
      </p:sp>
      <p:sp>
        <p:nvSpPr>
          <p:cNvPr id="1747980" name="Text Box 12"/>
          <p:cNvSpPr txBox="1">
            <a:spLocks noChangeArrowheads="1"/>
          </p:cNvSpPr>
          <p:nvPr/>
        </p:nvSpPr>
        <p:spPr bwMode="auto">
          <a:xfrm>
            <a:off x="1600200" y="112713"/>
            <a:ext cx="3335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0">
                <a:solidFill>
                  <a:srgbClr val="33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Star Formation</a:t>
            </a:r>
          </a:p>
        </p:txBody>
      </p:sp>
      <p:sp>
        <p:nvSpPr>
          <p:cNvPr id="1747981" name="Line 13"/>
          <p:cNvSpPr>
            <a:spLocks noChangeShapeType="1"/>
          </p:cNvSpPr>
          <p:nvPr/>
        </p:nvSpPr>
        <p:spPr bwMode="auto">
          <a:xfrm flipV="1">
            <a:off x="5678488" y="1676400"/>
            <a:ext cx="1187450" cy="838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982" name="Line 14"/>
          <p:cNvSpPr>
            <a:spLocks noChangeShapeType="1"/>
          </p:cNvSpPr>
          <p:nvPr/>
        </p:nvSpPr>
        <p:spPr bwMode="auto">
          <a:xfrm flipV="1">
            <a:off x="5534025" y="2871788"/>
            <a:ext cx="1331913" cy="647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983" name="Line 15"/>
          <p:cNvSpPr>
            <a:spLocks noChangeShapeType="1"/>
          </p:cNvSpPr>
          <p:nvPr/>
        </p:nvSpPr>
        <p:spPr bwMode="auto">
          <a:xfrm flipV="1">
            <a:off x="5294313" y="4267200"/>
            <a:ext cx="1817687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984" name="Text Box 16"/>
          <p:cNvSpPr txBox="1">
            <a:spLocks noChangeArrowheads="1"/>
          </p:cNvSpPr>
          <p:nvPr/>
        </p:nvSpPr>
        <p:spPr bwMode="auto">
          <a:xfrm>
            <a:off x="304800" y="5724525"/>
            <a:ext cx="16605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="0">
                <a:latin typeface="Arial" charset="0"/>
              </a:rPr>
              <a:t> </a:t>
            </a:r>
            <a:r>
              <a:rPr lang="en-US" sz="2800" b="0">
                <a:solidFill>
                  <a:srgbClr val="FFFF66"/>
                </a:solidFill>
                <a:latin typeface="Arial" charset="0"/>
              </a:rPr>
              <a:t> Planets</a:t>
            </a:r>
            <a:endParaRPr lang="en-US" b="0">
              <a:latin typeface="Arial" charset="0"/>
            </a:endParaRPr>
          </a:p>
        </p:txBody>
      </p:sp>
      <p:sp>
        <p:nvSpPr>
          <p:cNvPr id="1747985" name="Line 17"/>
          <p:cNvSpPr>
            <a:spLocks noChangeShapeType="1"/>
          </p:cNvSpPr>
          <p:nvPr/>
        </p:nvSpPr>
        <p:spPr bwMode="auto">
          <a:xfrm>
            <a:off x="2576513" y="5964238"/>
            <a:ext cx="4289425" cy="2841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986" name="Text Box 18"/>
          <p:cNvSpPr txBox="1">
            <a:spLocks noChangeArrowheads="1"/>
          </p:cNvSpPr>
          <p:nvPr/>
        </p:nvSpPr>
        <p:spPr bwMode="auto">
          <a:xfrm>
            <a:off x="5873750" y="6305550"/>
            <a:ext cx="1073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3300"/>
                </a:solidFill>
                <a:latin typeface="Arial" charset="0"/>
              </a:rPr>
              <a:t>C. Lada</a:t>
            </a:r>
          </a:p>
        </p:txBody>
      </p:sp>
      <p:sp>
        <p:nvSpPr>
          <p:cNvPr id="1747987" name="Text Box 19"/>
          <p:cNvSpPr txBox="1">
            <a:spLocks noChangeArrowheads="1"/>
          </p:cNvSpPr>
          <p:nvPr/>
        </p:nvSpPr>
        <p:spPr bwMode="auto">
          <a:xfrm>
            <a:off x="914400" y="6167438"/>
            <a:ext cx="374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hlink"/>
                </a:solidFill>
                <a:latin typeface="Arial" charset="0"/>
              </a:rPr>
              <a:t>Most may form in clusters!</a:t>
            </a:r>
          </a:p>
        </p:txBody>
      </p:sp>
    </p:spTree>
    <p:extLst>
      <p:ext uri="{BB962C8B-B14F-4D97-AF65-F5344CB8AC3E}">
        <p14:creationId xmlns:p14="http://schemas.microsoft.com/office/powerpoint/2010/main" val="1467421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ion_Nebula_core_H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1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ion_proplyds_HST_CXO_Merlin5GH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0"/>
            <a:ext cx="7011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ion_Trapezium_multiplicit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pezium_multiplicity_GRAVITY_2018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0"/>
            <a:ext cx="7120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Y2A13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6096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95263" y="-381000"/>
            <a:ext cx="899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sz="3200" i="1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r>
              <a:rPr lang="en-US" sz="28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Orion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3400" y="990600"/>
            <a:ext cx="7924800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 smtClean="0">
              <a:solidFill>
                <a:srgbClr val="FFFF66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FFFF66"/>
                </a:solidFill>
                <a:latin typeface="Times New Roman" charset="0"/>
                <a:cs typeface="+mn-cs"/>
              </a:rPr>
              <a:t> </a:t>
            </a:r>
            <a:endParaRPr lang="en-US" sz="1800" dirty="0">
              <a:solidFill>
                <a:srgbClr val="FFFF66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FFFF66"/>
                </a:solidFill>
                <a:latin typeface="Geneva" charset="0"/>
                <a:cs typeface="+mn-cs"/>
              </a:rPr>
              <a:t>… Stellar collisions   &amp; Stellar mergers             </a:t>
            </a:r>
          </a:p>
          <a:p>
            <a:pPr>
              <a:defRPr/>
            </a:pPr>
            <a:endParaRPr lang="en-US" sz="2800" dirty="0">
              <a:solidFill>
                <a:srgbClr val="FFFF66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04FFE4"/>
                </a:solidFill>
                <a:latin typeface="Geneva" charset="0"/>
                <a:cs typeface="+mn-cs"/>
              </a:rPr>
              <a:t>The Explosion in Orion ….</a:t>
            </a:r>
          </a:p>
          <a:p>
            <a:pPr>
              <a:defRPr/>
            </a:pPr>
            <a:endParaRPr lang="en-US" sz="2800" dirty="0" smtClean="0">
              <a:solidFill>
                <a:srgbClr val="04FFE4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800" dirty="0">
                <a:solidFill>
                  <a:srgbClr val="04FFE4"/>
                </a:solidFill>
                <a:latin typeface="Geneva" charset="0"/>
                <a:cs typeface="+mn-cs"/>
              </a:rPr>
              <a:t> </a:t>
            </a:r>
            <a:r>
              <a:rPr lang="en-US" sz="2800" dirty="0" smtClean="0">
                <a:solidFill>
                  <a:srgbClr val="04FFE4"/>
                </a:solidFill>
                <a:latin typeface="Geneva" charset="0"/>
                <a:cs typeface="+mn-cs"/>
              </a:rPr>
              <a:t>           in BCE 175 +/- 25 years</a:t>
            </a:r>
          </a:p>
          <a:p>
            <a:pPr>
              <a:defRPr/>
            </a:pPr>
            <a:endParaRPr lang="en-US" sz="2800" dirty="0">
              <a:solidFill>
                <a:srgbClr val="04FFE4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04FFE4"/>
                </a:solidFill>
                <a:latin typeface="Geneva" charset="0"/>
                <a:cs typeface="+mn-cs"/>
              </a:rPr>
              <a:t>Released more energy than the </a:t>
            </a:r>
          </a:p>
          <a:p>
            <a:pPr>
              <a:defRPr/>
            </a:pPr>
            <a:r>
              <a:rPr lang="en-US" sz="2800" dirty="0" smtClean="0">
                <a:solidFill>
                  <a:srgbClr val="04FFE4"/>
                </a:solidFill>
                <a:latin typeface="Geneva" charset="0"/>
                <a:cs typeface="+mn-cs"/>
              </a:rPr>
              <a:t>Sun puts out in 10 million years  !          </a:t>
            </a:r>
          </a:p>
          <a:p>
            <a:pPr>
              <a:defRPr/>
            </a:pPr>
            <a:endParaRPr lang="en-US" sz="1800" i="1" baseline="30000" dirty="0" smtClean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>
              <a:defRPr/>
            </a:pPr>
            <a:endParaRPr lang="en-US" i="1" baseline="30000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36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4" descr="Gemini_S_laser_Na_l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07986">
            <a:off x="762000" y="600075"/>
            <a:ext cx="32004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3" descr="Gemini_S_lase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86088"/>
            <a:ext cx="4876800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2" descr="Gemini_S_lase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06700"/>
            <a:ext cx="247332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8087" name="Rectangle 7"/>
          <p:cNvSpPr>
            <a:spLocks noChangeArrowheads="1"/>
          </p:cNvSpPr>
          <p:nvPr/>
        </p:nvSpPr>
        <p:spPr bwMode="auto">
          <a:xfrm>
            <a:off x="4789488" y="304800"/>
            <a:ext cx="260191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  <a:latin typeface="Geneva" charset="0"/>
              </a:rPr>
              <a:t>G</a:t>
            </a:r>
            <a:r>
              <a:rPr lang="en-US">
                <a:solidFill>
                  <a:srgbClr val="FF3300"/>
                </a:solidFill>
                <a:latin typeface="Geneva" charset="0"/>
              </a:rPr>
              <a:t>emini </a:t>
            </a:r>
          </a:p>
          <a:p>
            <a:pPr>
              <a:defRPr/>
            </a:pPr>
            <a:r>
              <a:rPr lang="en-US">
                <a:solidFill>
                  <a:schemeClr val="tx2"/>
                </a:solidFill>
                <a:latin typeface="Geneva" charset="0"/>
              </a:rPr>
              <a:t>S</a:t>
            </a:r>
            <a:r>
              <a:rPr lang="en-US">
                <a:solidFill>
                  <a:srgbClr val="FF3300"/>
                </a:solidFill>
                <a:latin typeface="Geneva" charset="0"/>
              </a:rPr>
              <a:t>outh </a:t>
            </a:r>
          </a:p>
          <a:p>
            <a:pPr>
              <a:defRPr/>
            </a:pPr>
            <a:r>
              <a:rPr lang="en-US">
                <a:solidFill>
                  <a:schemeClr val="tx2"/>
                </a:solidFill>
                <a:latin typeface="Geneva" charset="0"/>
              </a:rPr>
              <a:t>A</a:t>
            </a:r>
            <a:r>
              <a:rPr lang="en-US">
                <a:solidFill>
                  <a:srgbClr val="FF3300"/>
                </a:solidFill>
                <a:latin typeface="Geneva" charset="0"/>
              </a:rPr>
              <a:t>daptive </a:t>
            </a:r>
          </a:p>
          <a:p>
            <a:pPr>
              <a:defRPr/>
            </a:pPr>
            <a:r>
              <a:rPr lang="en-US">
                <a:solidFill>
                  <a:schemeClr val="tx2"/>
                </a:solidFill>
                <a:latin typeface="Geneva" charset="0"/>
              </a:rPr>
              <a:t>O</a:t>
            </a:r>
            <a:r>
              <a:rPr lang="en-US">
                <a:solidFill>
                  <a:srgbClr val="FF3300"/>
                </a:solidFill>
                <a:latin typeface="Geneva" charset="0"/>
              </a:rPr>
              <a:t>ptics </a:t>
            </a:r>
          </a:p>
          <a:p>
            <a:pPr>
              <a:defRPr/>
            </a:pPr>
            <a:r>
              <a:rPr lang="en-US">
                <a:solidFill>
                  <a:schemeClr val="tx2"/>
                </a:solidFill>
                <a:latin typeface="Geneva" charset="0"/>
              </a:rPr>
              <a:t> I</a:t>
            </a:r>
            <a:r>
              <a:rPr lang="en-US">
                <a:solidFill>
                  <a:srgbClr val="FF3300"/>
                </a:solidFill>
                <a:latin typeface="Geneva" charset="0"/>
              </a:rPr>
              <a:t>mager</a:t>
            </a:r>
          </a:p>
        </p:txBody>
      </p:sp>
    </p:spTree>
    <p:extLst>
      <p:ext uri="{BB962C8B-B14F-4D97-AF65-F5344CB8AC3E}">
        <p14:creationId xmlns:p14="http://schemas.microsoft.com/office/powerpoint/2010/main" val="397557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 descr="OMC1_explosion_ALMA_Gemin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200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21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Orion_OMC1_GEMS_H2_Feii_photosh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101600"/>
            <a:ext cx="5335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3384550" y="4306888"/>
            <a:ext cx="1612900" cy="1198562"/>
            <a:chOff x="3810000" y="4211638"/>
            <a:chExt cx="1612900" cy="1198562"/>
          </a:xfrm>
        </p:grpSpPr>
        <p:sp>
          <p:nvSpPr>
            <p:cNvPr id="36868" name="Oval 9"/>
            <p:cNvSpPr>
              <a:spLocks noChangeArrowheads="1"/>
            </p:cNvSpPr>
            <p:nvPr/>
          </p:nvSpPr>
          <p:spPr bwMode="auto">
            <a:xfrm>
              <a:off x="4784725" y="4816475"/>
              <a:ext cx="117475" cy="1143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FFCC66"/>
                </a:solidFill>
              </a:endParaRPr>
            </a:p>
          </p:txBody>
        </p:sp>
        <p:sp>
          <p:nvSpPr>
            <p:cNvPr id="36869" name="Oval 11"/>
            <p:cNvSpPr>
              <a:spLocks noChangeArrowheads="1"/>
            </p:cNvSpPr>
            <p:nvPr/>
          </p:nvSpPr>
          <p:spPr bwMode="auto">
            <a:xfrm>
              <a:off x="4876800" y="4879975"/>
              <a:ext cx="117475" cy="1143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FFCC66"/>
                </a:solidFill>
              </a:endParaRPr>
            </a:p>
          </p:txBody>
        </p:sp>
        <p:sp>
          <p:nvSpPr>
            <p:cNvPr id="36870" name="Oval 12"/>
            <p:cNvSpPr>
              <a:spLocks noChangeArrowheads="1"/>
            </p:cNvSpPr>
            <p:nvPr/>
          </p:nvSpPr>
          <p:spPr bwMode="auto">
            <a:xfrm>
              <a:off x="4911725" y="4476750"/>
              <a:ext cx="117475" cy="1143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FFCC66"/>
                </a:solidFill>
              </a:endParaRPr>
            </a:p>
          </p:txBody>
        </p:sp>
        <p:sp>
          <p:nvSpPr>
            <p:cNvPr id="36871" name="Oval 13"/>
            <p:cNvSpPr>
              <a:spLocks noChangeArrowheads="1"/>
            </p:cNvSpPr>
            <p:nvPr/>
          </p:nvSpPr>
          <p:spPr bwMode="auto">
            <a:xfrm>
              <a:off x="4702175" y="4737100"/>
              <a:ext cx="117475" cy="1143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FFCC66"/>
                </a:solidFill>
              </a:endParaRPr>
            </a:p>
          </p:txBody>
        </p:sp>
        <p:sp>
          <p:nvSpPr>
            <p:cNvPr id="36872" name="TextBox 6"/>
            <p:cNvSpPr txBox="1">
              <a:spLocks noChangeArrowheads="1"/>
            </p:cNvSpPr>
            <p:nvPr/>
          </p:nvSpPr>
          <p:spPr bwMode="auto">
            <a:xfrm>
              <a:off x="4184650" y="4478338"/>
              <a:ext cx="661988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000">
                  <a:solidFill>
                    <a:srgbClr val="FF0000"/>
                  </a:solidFill>
                  <a:latin typeface="Arial" charset="0"/>
                  <a:cs typeface="Arial" charset="0"/>
                </a:rPr>
                <a:t>Source I</a:t>
              </a:r>
            </a:p>
          </p:txBody>
        </p:sp>
        <p:sp>
          <p:nvSpPr>
            <p:cNvPr id="36873" name="TextBox 15"/>
            <p:cNvSpPr txBox="1">
              <a:spLocks noChangeArrowheads="1"/>
            </p:cNvSpPr>
            <p:nvPr/>
          </p:nvSpPr>
          <p:spPr bwMode="auto">
            <a:xfrm>
              <a:off x="4751388" y="4211638"/>
              <a:ext cx="39211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800">
                  <a:solidFill>
                    <a:srgbClr val="FF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000">
                  <a:solidFill>
                    <a:srgbClr val="FF0000"/>
                  </a:solidFill>
                  <a:latin typeface="Arial" charset="0"/>
                  <a:cs typeface="Arial" charset="0"/>
                </a:rPr>
                <a:t>BN</a:t>
              </a:r>
            </a:p>
          </p:txBody>
        </p:sp>
        <p:sp>
          <p:nvSpPr>
            <p:cNvPr id="36874" name="TextBox 16"/>
            <p:cNvSpPr txBox="1">
              <a:spLocks noChangeArrowheads="1"/>
            </p:cNvSpPr>
            <p:nvPr/>
          </p:nvSpPr>
          <p:spPr bwMode="auto">
            <a:xfrm>
              <a:off x="4605338" y="4908550"/>
              <a:ext cx="255587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000">
                  <a:solidFill>
                    <a:srgbClr val="FF0000"/>
                  </a:solidFill>
                  <a:latin typeface="Arial" charset="0"/>
                  <a:cs typeface="Arial" charset="0"/>
                </a:rPr>
                <a:t>n</a:t>
              </a:r>
            </a:p>
          </p:txBody>
        </p:sp>
        <p:sp>
          <p:nvSpPr>
            <p:cNvPr id="36875" name="TextBox 17"/>
            <p:cNvSpPr txBox="1">
              <a:spLocks noChangeArrowheads="1"/>
            </p:cNvSpPr>
            <p:nvPr/>
          </p:nvSpPr>
          <p:spPr bwMode="auto">
            <a:xfrm>
              <a:off x="4930775" y="5033963"/>
              <a:ext cx="49212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000">
                  <a:solidFill>
                    <a:srgbClr val="FF0000"/>
                  </a:solidFill>
                  <a:latin typeface="Arial" charset="0"/>
                  <a:cs typeface="Arial" charset="0"/>
                </a:rPr>
                <a:t>IRc 4</a:t>
              </a:r>
            </a:p>
          </p:txBody>
        </p:sp>
        <p:sp>
          <p:nvSpPr>
            <p:cNvPr id="36876" name="Oval 12"/>
            <p:cNvSpPr>
              <a:spLocks noChangeArrowheads="1"/>
            </p:cNvSpPr>
            <p:nvPr/>
          </p:nvSpPr>
          <p:spPr bwMode="auto">
            <a:xfrm>
              <a:off x="4394200" y="4946650"/>
              <a:ext cx="117475" cy="1143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FFCC66"/>
                </a:solidFill>
              </a:endParaRPr>
            </a:p>
          </p:txBody>
        </p:sp>
        <p:sp>
          <p:nvSpPr>
            <p:cNvPr id="36877" name="TextBox 6"/>
            <p:cNvSpPr txBox="1">
              <a:spLocks noChangeArrowheads="1"/>
            </p:cNvSpPr>
            <p:nvPr/>
          </p:nvSpPr>
          <p:spPr bwMode="auto">
            <a:xfrm>
              <a:off x="3810000" y="5164138"/>
              <a:ext cx="69056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000">
                  <a:solidFill>
                    <a:srgbClr val="FF0000"/>
                  </a:solidFill>
                  <a:latin typeface="Arial" charset="0"/>
                  <a:cs typeface="Arial" charset="0"/>
                </a:rPr>
                <a:t>Source x</a:t>
              </a:r>
            </a:p>
          </p:txBody>
        </p:sp>
      </p:grp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228600"/>
            <a:ext cx="3108543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3300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The Orion Explosion</a:t>
            </a:r>
          </a:p>
          <a:p>
            <a:pPr>
              <a:defRPr/>
            </a:pPr>
            <a:endParaRPr lang="en-US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1800" dirty="0" smtClean="0">
                <a:solidFill>
                  <a:schemeClr val="tx2"/>
                </a:solidFill>
                <a:latin typeface="Geneva" charset="0"/>
                <a:cs typeface="+mn-cs"/>
              </a:rPr>
              <a:t>Near-infrared (2 </a:t>
            </a:r>
            <a:r>
              <a:rPr lang="en-US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chemeClr val="tx2"/>
                </a:solidFill>
                <a:latin typeface="Geneva" charset="0"/>
                <a:cs typeface="+mn-cs"/>
              </a:rPr>
              <a:t>m) </a:t>
            </a: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85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8722" name="Picture 2" descr="OrionBNKL_GEMS_mosaic_redblueorange_normed_small_contrast_b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54000"/>
            <a:ext cx="11468100" cy="198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98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71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71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OMC1_NW_H2_1999_Subar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0"/>
            <a:ext cx="76358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67" y="126368"/>
            <a:ext cx="1005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Geneva" charset="0"/>
              </a:rPr>
              <a:t>1999 </a:t>
            </a:r>
            <a:endParaRPr lang="en-US" dirty="0" smtClean="0">
              <a:solidFill>
                <a:srgbClr val="FF00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0146" name="MO3CA3A7883624797.avi" descr="/Users/bally/Movies/MO3CA3A7883624797.avi">
            <a:hlinkClick r:id="" action="ppaction://media"/>
            <a:hlinkHover r:id="" action="ppaction://ole?verb=0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75" y="0"/>
            <a:ext cx="7392988" cy="843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0147" name="Rectangle 3"/>
          <p:cNvSpPr>
            <a:spLocks noChangeArrowheads="1"/>
          </p:cNvSpPr>
          <p:nvPr/>
        </p:nvSpPr>
        <p:spPr bwMode="auto">
          <a:xfrm>
            <a:off x="7162800" y="0"/>
            <a:ext cx="1766888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3300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Most </a:t>
            </a:r>
          </a:p>
          <a:p>
            <a:pPr>
              <a:defRPr/>
            </a:pPr>
            <a:r>
              <a:rPr lang="en-US" sz="320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stars </a:t>
            </a:r>
          </a:p>
          <a:p>
            <a:pPr>
              <a:defRPr/>
            </a:pPr>
            <a:r>
              <a:rPr lang="en-US" sz="320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form </a:t>
            </a:r>
          </a:p>
          <a:p>
            <a:pPr>
              <a:defRPr/>
            </a:pPr>
            <a:r>
              <a:rPr lang="en-US" sz="320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in </a:t>
            </a:r>
          </a:p>
          <a:p>
            <a:pPr>
              <a:defRPr/>
            </a:pPr>
            <a:r>
              <a:rPr lang="en-US" sz="320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Clusters</a:t>
            </a:r>
          </a:p>
        </p:txBody>
      </p:sp>
      <p:sp>
        <p:nvSpPr>
          <p:cNvPr id="2950148" name="Rectangle 4"/>
          <p:cNvSpPr>
            <a:spLocks noChangeArrowheads="1"/>
          </p:cNvSpPr>
          <p:nvPr/>
        </p:nvSpPr>
        <p:spPr bwMode="auto">
          <a:xfrm>
            <a:off x="7086600" y="3241675"/>
            <a:ext cx="1771650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FF3300"/>
                </a:solidFill>
                <a:latin typeface="Arial" charset="0"/>
                <a:cs typeface="+mn-cs"/>
              </a:rPr>
              <a:t>SPH:</a:t>
            </a:r>
          </a:p>
          <a:p>
            <a:pPr>
              <a:defRPr/>
            </a:pPr>
            <a:r>
              <a:rPr lang="en-US" sz="1800" b="0" dirty="0">
                <a:solidFill>
                  <a:srgbClr val="FFFF66"/>
                </a:solidFill>
                <a:latin typeface="Arial" charset="0"/>
                <a:cs typeface="+mn-cs"/>
              </a:rPr>
              <a:t> </a:t>
            </a:r>
            <a:r>
              <a:rPr lang="en-US" sz="2000" b="0" dirty="0">
                <a:solidFill>
                  <a:srgbClr val="FFFF66"/>
                </a:solidFill>
                <a:latin typeface="Arial" charset="0"/>
                <a:cs typeface="+mn-cs"/>
              </a:rPr>
              <a:t>- No radiation</a:t>
            </a:r>
          </a:p>
          <a:p>
            <a:pPr>
              <a:defRPr/>
            </a:pPr>
            <a:r>
              <a:rPr lang="en-US" sz="2000" b="0" dirty="0">
                <a:solidFill>
                  <a:srgbClr val="FFFF66"/>
                </a:solidFill>
                <a:latin typeface="Arial" charset="0"/>
                <a:cs typeface="+mn-cs"/>
              </a:rPr>
              <a:t> - No B</a:t>
            </a:r>
          </a:p>
          <a:p>
            <a:pPr>
              <a:defRPr/>
            </a:pPr>
            <a:r>
              <a:rPr lang="en-US" sz="2000" b="0" dirty="0">
                <a:solidFill>
                  <a:srgbClr val="FFFF66"/>
                </a:solidFill>
                <a:latin typeface="Arial" charset="0"/>
                <a:cs typeface="+mn-cs"/>
              </a:rPr>
              <a:t> - No outflows</a:t>
            </a:r>
            <a:endParaRPr lang="en-US" sz="2000" b="0" dirty="0">
              <a:solidFill>
                <a:srgbClr val="66FFFF"/>
              </a:solidFill>
              <a:latin typeface="Arial" charset="0"/>
              <a:cs typeface="+mn-cs"/>
            </a:endParaRPr>
          </a:p>
          <a:p>
            <a:pPr>
              <a:defRPr/>
            </a:pPr>
            <a:endParaRPr lang="en-US" sz="1800" b="0" dirty="0">
              <a:solidFill>
                <a:srgbClr val="66FFFF"/>
              </a:solidFill>
              <a:latin typeface="Arial" charset="0"/>
              <a:cs typeface="+mn-cs"/>
            </a:endParaRPr>
          </a:p>
          <a:p>
            <a:pPr>
              <a:defRPr/>
            </a:pPr>
            <a:endParaRPr lang="en-US" sz="1800" b="0" dirty="0">
              <a:solidFill>
                <a:srgbClr val="66FFFF"/>
              </a:solidFill>
              <a:latin typeface="Arial" charset="0"/>
              <a:cs typeface="+mn-cs"/>
            </a:endParaRPr>
          </a:p>
          <a:p>
            <a:pPr>
              <a:defRPr/>
            </a:pPr>
            <a:endParaRPr lang="en-US" sz="1800" b="0" dirty="0">
              <a:solidFill>
                <a:srgbClr val="66FFFF"/>
              </a:solidFill>
              <a:latin typeface="Arial" charset="0"/>
              <a:cs typeface="+mn-cs"/>
            </a:endParaRPr>
          </a:p>
          <a:p>
            <a:pPr>
              <a:defRPr/>
            </a:pPr>
            <a:r>
              <a:rPr lang="en-US" sz="1800" b="0" dirty="0">
                <a:solidFill>
                  <a:srgbClr val="FF3300"/>
                </a:solidFill>
                <a:latin typeface="Arial" charset="0"/>
                <a:cs typeface="+mn-cs"/>
              </a:rPr>
              <a:t>Bate, M. R.,</a:t>
            </a:r>
          </a:p>
          <a:p>
            <a:pPr>
              <a:defRPr/>
            </a:pPr>
            <a:r>
              <a:rPr lang="en-US" sz="1800" b="0" dirty="0" err="1">
                <a:solidFill>
                  <a:srgbClr val="FF3300"/>
                </a:solidFill>
                <a:latin typeface="Arial" charset="0"/>
                <a:cs typeface="+mn-cs"/>
              </a:rPr>
              <a:t>Bonnell</a:t>
            </a:r>
            <a:r>
              <a:rPr lang="en-US" sz="1800" b="0" dirty="0">
                <a:solidFill>
                  <a:srgbClr val="FF3300"/>
                </a:solidFill>
                <a:latin typeface="Arial" charset="0"/>
                <a:cs typeface="+mn-cs"/>
              </a:rPr>
              <a:t>, I. A.,</a:t>
            </a:r>
          </a:p>
          <a:p>
            <a:pPr>
              <a:defRPr/>
            </a:pPr>
            <a:r>
              <a:rPr lang="en-US" sz="1800" b="0" dirty="0" err="1">
                <a:solidFill>
                  <a:srgbClr val="FF3300"/>
                </a:solidFill>
                <a:latin typeface="Arial" charset="0"/>
                <a:cs typeface="+mn-cs"/>
              </a:rPr>
              <a:t>Bromm</a:t>
            </a:r>
            <a:r>
              <a:rPr lang="en-US" sz="1800" b="0" dirty="0">
                <a:solidFill>
                  <a:srgbClr val="FF3300"/>
                </a:solidFill>
                <a:latin typeface="Arial" charset="0"/>
                <a:cs typeface="+mn-cs"/>
              </a:rPr>
              <a:t>, V., </a:t>
            </a:r>
          </a:p>
          <a:p>
            <a:pPr>
              <a:defRPr/>
            </a:pPr>
            <a:r>
              <a:rPr lang="en-US" sz="1800" b="0" dirty="0">
                <a:solidFill>
                  <a:srgbClr val="FF3300"/>
                </a:solidFill>
                <a:latin typeface="Arial" charset="0"/>
                <a:cs typeface="+mn-cs"/>
              </a:rPr>
              <a:t>2002, MNRAS, </a:t>
            </a:r>
          </a:p>
          <a:p>
            <a:pPr>
              <a:defRPr/>
            </a:pPr>
            <a:r>
              <a:rPr lang="en-US" sz="1800" b="0" dirty="0">
                <a:solidFill>
                  <a:srgbClr val="FF3300"/>
                </a:solidFill>
                <a:latin typeface="Arial" charset="0"/>
                <a:cs typeface="+mn-cs"/>
              </a:rPr>
              <a:t>332, L65-L68</a:t>
            </a:r>
            <a:r>
              <a:rPr lang="en-US" sz="1400" b="0" dirty="0">
                <a:solidFill>
                  <a:srgbClr val="66FFFF"/>
                </a:solidFill>
                <a:latin typeface="Arial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084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33" fill="hold"/>
                                        <p:tgtEl>
                                          <p:spTgt spid="2950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95014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50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50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0146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 descr="OMC1_NW_H2_2013_GE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-19050"/>
            <a:ext cx="7620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400" y="135467"/>
            <a:ext cx="1005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Geneva" charset="0"/>
              </a:rPr>
              <a:t>2013 </a:t>
            </a:r>
            <a:endParaRPr lang="en-US" dirty="0" smtClean="0">
              <a:solidFill>
                <a:srgbClr val="FF00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9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C1_fossil_outflow_b2_b4_CO_16_19k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269" y="15724"/>
            <a:ext cx="650383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395" y="381000"/>
            <a:ext cx="239440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Pre-explosion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cavities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by pre-existing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o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utflows?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9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C1_fossil_outflow_b2_b4_CO_13_15k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0"/>
            <a:ext cx="640794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395" y="381000"/>
            <a:ext cx="239440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Pre-explosion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cavities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by pre-existing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o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utflows?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MC1_fossil_outflow_b2_b4_CO_10_13k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0"/>
            <a:ext cx="642937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6395" y="381000"/>
            <a:ext cx="239440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Pre-explosion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cavities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by pre-existing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o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utflows?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C1_fossil_outflow_b2_b4_CO_5_8k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25" y="0"/>
            <a:ext cx="64520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395" y="381000"/>
            <a:ext cx="239440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Pre-explosion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cavities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by pre-existing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o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utflows?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64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MC1_fossil_outflow_b2_b4_CO_3_5k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56" y="0"/>
            <a:ext cx="643004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6395" y="381000"/>
            <a:ext cx="239440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Pre-explosion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cavities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by pre-existing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o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utflows?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ion_OMC1_source_x_Luhman17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3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Source_X_1999_H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32593" r="1984" b="32593"/>
          <a:stretch>
            <a:fillRect/>
          </a:stretch>
        </p:blipFill>
        <p:spPr bwMode="auto">
          <a:xfrm>
            <a:off x="-14288" y="0"/>
            <a:ext cx="9183688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4359" y="4419600"/>
            <a:ext cx="254528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2FFF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02FFF0"/>
                </a:solidFill>
                <a:latin typeface="Geneva" charset="0"/>
              </a:rPr>
              <a:t>     “source x”  </a:t>
            </a:r>
          </a:p>
          <a:p>
            <a:pPr>
              <a:defRPr/>
            </a:pPr>
            <a:r>
              <a:rPr lang="en-US" dirty="0">
                <a:solidFill>
                  <a:srgbClr val="02FFF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02FFF0"/>
                </a:solidFill>
                <a:latin typeface="Geneva" charset="0"/>
              </a:rPr>
              <a:t>   V = 55 km/s</a:t>
            </a:r>
          </a:p>
          <a:p>
            <a:pPr>
              <a:defRPr/>
            </a:pPr>
            <a:endParaRPr lang="en-US" dirty="0" smtClean="0">
              <a:solidFill>
                <a:srgbClr val="02FFF0"/>
              </a:solidFill>
              <a:latin typeface="Geneva" charset="0"/>
            </a:endParaRPr>
          </a:p>
          <a:p>
            <a:pPr>
              <a:defRPr/>
            </a:pPr>
            <a:endParaRPr lang="en-US" dirty="0">
              <a:solidFill>
                <a:srgbClr val="02FFF0"/>
              </a:solidFill>
              <a:latin typeface="Geneva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1999</a:t>
            </a:r>
            <a:endParaRPr lang="en-US" dirty="0">
              <a:solidFill>
                <a:srgbClr val="FF0000"/>
              </a:solidFill>
              <a:latin typeface="Geneva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4114800" y="3479800"/>
            <a:ext cx="152400" cy="914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7543800" y="457200"/>
            <a:ext cx="533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6845300" y="2476500"/>
            <a:ext cx="533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Rectangle 6"/>
          <p:cNvSpPr/>
          <p:nvPr/>
        </p:nvSpPr>
        <p:spPr>
          <a:xfrm>
            <a:off x="8153400" y="381000"/>
            <a:ext cx="598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2FFF0"/>
                </a:solidFill>
                <a:latin typeface="Geneva" charset="0"/>
              </a:rPr>
              <a:t>BN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543800" y="2362200"/>
            <a:ext cx="364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2FFF0"/>
                </a:solidFill>
                <a:latin typeface="Geneva" charset="0"/>
              </a:rPr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8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Source_X_2013_H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t="32777" r="1982" b="32407"/>
          <a:stretch>
            <a:fillRect/>
          </a:stretch>
        </p:blipFill>
        <p:spPr bwMode="auto">
          <a:xfrm>
            <a:off x="4763" y="30163"/>
            <a:ext cx="9177337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74359" y="4419600"/>
            <a:ext cx="250581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2FFF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02FFF0"/>
                </a:solidFill>
                <a:latin typeface="Geneva" charset="0"/>
              </a:rPr>
              <a:t>     “source x”  </a:t>
            </a:r>
          </a:p>
          <a:p>
            <a:pPr>
              <a:defRPr/>
            </a:pPr>
            <a:r>
              <a:rPr lang="en-US" dirty="0">
                <a:solidFill>
                  <a:srgbClr val="02FFF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02FFF0"/>
                </a:solidFill>
                <a:latin typeface="Geneva" charset="0"/>
              </a:rPr>
              <a:t>   V = 55 km/s</a:t>
            </a:r>
          </a:p>
          <a:p>
            <a:pPr>
              <a:defRPr/>
            </a:pPr>
            <a:endParaRPr lang="en-US" dirty="0">
              <a:solidFill>
                <a:srgbClr val="02FFF0"/>
              </a:solidFill>
              <a:latin typeface="Geneva" charset="0"/>
            </a:endParaRPr>
          </a:p>
          <a:p>
            <a:pPr>
              <a:defRPr/>
            </a:pPr>
            <a:endParaRPr lang="en-US" dirty="0">
              <a:solidFill>
                <a:srgbClr val="02FFF0"/>
              </a:solidFill>
              <a:latin typeface="Geneva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2013</a:t>
            </a:r>
            <a:endParaRPr lang="en-US" dirty="0">
              <a:solidFill>
                <a:srgbClr val="FF0000"/>
              </a:solidFill>
              <a:latin typeface="Geneva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4114800" y="3479800"/>
            <a:ext cx="152400" cy="914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Straight Arrow Connector 4"/>
          <p:cNvCxnSpPr/>
          <p:nvPr/>
        </p:nvCxnSpPr>
        <p:spPr bwMode="auto">
          <a:xfrm flipH="1">
            <a:off x="7543800" y="457200"/>
            <a:ext cx="533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6845300" y="2476500"/>
            <a:ext cx="533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Rectangle 6"/>
          <p:cNvSpPr/>
          <p:nvPr/>
        </p:nvSpPr>
        <p:spPr>
          <a:xfrm>
            <a:off x="8153400" y="381000"/>
            <a:ext cx="598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2FFF0"/>
                </a:solidFill>
                <a:latin typeface="Geneva" charset="0"/>
              </a:rPr>
              <a:t>BN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543800" y="2362200"/>
            <a:ext cx="364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2FFF0"/>
                </a:solidFill>
                <a:latin typeface="Geneva" charset="0"/>
              </a:rPr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5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MA_at_n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00"/>
            <a:ext cx="9144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6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Fig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4242">
            <a:off x="-6350" y="12700"/>
            <a:ext cx="8175625" cy="98171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2195" name="Text Box 3"/>
          <p:cNvSpPr txBox="1">
            <a:spLocks noChangeArrowheads="1"/>
          </p:cNvSpPr>
          <p:nvPr/>
        </p:nvSpPr>
        <p:spPr bwMode="auto">
          <a:xfrm>
            <a:off x="7391400" y="600075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  <a:sym typeface="Symbol" charset="0"/>
              </a:rPr>
              <a:t></a:t>
            </a:r>
            <a:r>
              <a:rPr lang="en-US" sz="1800" b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= 0.5 </a:t>
            </a:r>
            <a:r>
              <a:rPr lang="en-US" b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  <a:sym typeface="Symbol" charset="0"/>
              </a:rPr>
              <a:t></a:t>
            </a:r>
            <a:r>
              <a:rPr lang="en-US" sz="1800" b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m</a:t>
            </a:r>
            <a:endParaRPr lang="en-US" sz="1800">
              <a:solidFill>
                <a:srgbClr val="00FFFF"/>
              </a:solidFill>
              <a:latin typeface="Times New Roman" charset="0"/>
              <a:cs typeface="+mn-cs"/>
            </a:endParaRPr>
          </a:p>
        </p:txBody>
      </p:sp>
      <p:sp>
        <p:nvSpPr>
          <p:cNvPr id="2952196" name="Rectangle 4"/>
          <p:cNvSpPr>
            <a:spLocks noChangeArrowheads="1"/>
          </p:cNvSpPr>
          <p:nvPr/>
        </p:nvSpPr>
        <p:spPr bwMode="auto">
          <a:xfrm>
            <a:off x="100013" y="120650"/>
            <a:ext cx="43195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4FFE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The Winter sky (Visual):</a:t>
            </a:r>
          </a:p>
          <a:p>
            <a:pPr>
              <a:defRPr/>
            </a:pPr>
            <a:r>
              <a:rPr lang="en-US" sz="2800">
                <a:solidFill>
                  <a:srgbClr val="04FFE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32082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1"/>
          <p:cNvGrpSpPr>
            <a:grpSpLocks noChangeAspect="1"/>
          </p:cNvGrpSpPr>
          <p:nvPr/>
        </p:nvGrpSpPr>
        <p:grpSpPr bwMode="auto">
          <a:xfrm rot="-5400000">
            <a:off x="817562" y="681038"/>
            <a:ext cx="6873875" cy="5511800"/>
            <a:chOff x="-152400" y="26988"/>
            <a:chExt cx="9372600" cy="7516812"/>
          </a:xfrm>
        </p:grpSpPr>
        <p:pic>
          <p:nvPicPr>
            <p:cNvPr id="38914" name="Picture 1" descr="fig_OMC1_ALMA_Max_Source_X_PM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75494" y="-900906"/>
              <a:ext cx="7516812" cy="937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5" name="Rectangle 1"/>
            <p:cNvSpPr>
              <a:spLocks noChangeArrowheads="1"/>
            </p:cNvSpPr>
            <p:nvPr/>
          </p:nvSpPr>
          <p:spPr bwMode="auto">
            <a:xfrm rot="5400000">
              <a:off x="4572686" y="1707249"/>
              <a:ext cx="3019426" cy="881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Geneva" charset="0"/>
                </a:rPr>
                <a:t>ALMA</a:t>
              </a:r>
              <a:endParaRPr lang="en-US" sz="1800" dirty="0">
                <a:solidFill>
                  <a:srgbClr val="FF0000"/>
                </a:solidFill>
                <a:latin typeface="Geneva" charset="0"/>
              </a:endParaRPr>
            </a:p>
            <a:p>
              <a:endParaRPr lang="en-US" sz="1800" dirty="0">
                <a:solidFill>
                  <a:srgbClr val="FF0000"/>
                </a:solidFill>
                <a:latin typeface="Genev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642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1"/>
          <p:cNvGrpSpPr>
            <a:grpSpLocks noChangeAspect="1"/>
          </p:cNvGrpSpPr>
          <p:nvPr/>
        </p:nvGrpSpPr>
        <p:grpSpPr bwMode="auto">
          <a:xfrm rot="-5400000">
            <a:off x="817562" y="681038"/>
            <a:ext cx="6873875" cy="5511800"/>
            <a:chOff x="-152400" y="26988"/>
            <a:chExt cx="9372600" cy="7516812"/>
          </a:xfrm>
        </p:grpSpPr>
        <p:pic>
          <p:nvPicPr>
            <p:cNvPr id="38914" name="Picture 1" descr="fig_OMC1_ALMA_Max_Source_X_PM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75494" y="-900906"/>
              <a:ext cx="7516812" cy="937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5" name="Rectangle 1"/>
            <p:cNvSpPr>
              <a:spLocks noChangeArrowheads="1"/>
            </p:cNvSpPr>
            <p:nvPr/>
          </p:nvSpPr>
          <p:spPr bwMode="auto">
            <a:xfrm rot="5400000">
              <a:off x="4572686" y="1707249"/>
              <a:ext cx="3019426" cy="881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Geneva" charset="0"/>
                </a:rPr>
                <a:t>ALMA</a:t>
              </a:r>
              <a:endParaRPr lang="en-US" sz="1800" dirty="0">
                <a:solidFill>
                  <a:srgbClr val="FF0000"/>
                </a:solidFill>
                <a:latin typeface="Geneva" charset="0"/>
              </a:endParaRPr>
            </a:p>
            <a:p>
              <a:endParaRPr lang="en-US" sz="1800" dirty="0">
                <a:solidFill>
                  <a:srgbClr val="FF0000"/>
                </a:solidFill>
                <a:latin typeface="Geneva" charset="0"/>
              </a:endParaRPr>
            </a:p>
          </p:txBody>
        </p:sp>
        <p:sp>
          <p:nvSpPr>
            <p:cNvPr id="38916" name="Rectangle 2"/>
            <p:cNvSpPr>
              <a:spLocks noChangeArrowheads="1"/>
            </p:cNvSpPr>
            <p:nvPr/>
          </p:nvSpPr>
          <p:spPr bwMode="auto">
            <a:xfrm rot="1288399">
              <a:off x="31750" y="3086056"/>
              <a:ext cx="2824163" cy="96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FFFF00"/>
                  </a:solidFill>
                  <a:latin typeface="Geneva" charset="0"/>
                </a:rPr>
                <a:t>~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15 M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o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Src I</a:t>
              </a:r>
            </a:p>
            <a:p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V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PM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= 13 km</a:t>
              </a:r>
              <a:r>
                <a:rPr lang="en-US" sz="2000">
                  <a:solidFill>
                    <a:srgbClr val="FFFF00"/>
                  </a:solidFill>
                  <a:latin typeface="Geneva" charset="0"/>
                </a:rPr>
                <a:t>/s</a:t>
              </a:r>
              <a:endParaRPr lang="en-US" sz="2000">
                <a:solidFill>
                  <a:srgbClr val="FFFF00"/>
                </a:solidFill>
              </a:endParaRPr>
            </a:p>
          </p:txBody>
        </p:sp>
        <p:sp>
          <p:nvSpPr>
            <p:cNvPr id="38917" name="Rectangle 5"/>
            <p:cNvSpPr>
              <a:spLocks noChangeArrowheads="1"/>
            </p:cNvSpPr>
            <p:nvPr/>
          </p:nvSpPr>
          <p:spPr bwMode="auto">
            <a:xfrm rot="3055100">
              <a:off x="-78279" y="1397580"/>
              <a:ext cx="3100336" cy="797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~3 M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o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Src X  </a:t>
              </a:r>
            </a:p>
            <a:p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V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PM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= 55 km/s</a:t>
              </a:r>
              <a:endParaRPr lang="en-US" sz="1600">
                <a:solidFill>
                  <a:srgbClr val="FFFF00"/>
                </a:solidFill>
              </a:endParaRPr>
            </a:p>
          </p:txBody>
        </p:sp>
        <p:sp>
          <p:nvSpPr>
            <p:cNvPr id="38918" name="Rectangle 6"/>
            <p:cNvSpPr>
              <a:spLocks noChangeArrowheads="1"/>
            </p:cNvSpPr>
            <p:nvPr/>
          </p:nvSpPr>
          <p:spPr bwMode="auto">
            <a:xfrm rot="2129929">
              <a:off x="3754439" y="5309250"/>
              <a:ext cx="2825750" cy="88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FFFF00"/>
                  </a:solidFill>
                  <a:latin typeface="Geneva" charset="0"/>
                </a:rPr>
                <a:t>~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10 M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o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 BN</a:t>
              </a:r>
            </a:p>
            <a:p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V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PM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= 26  km/s</a:t>
              </a:r>
              <a:endParaRPr lang="en-US" sz="16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16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JVLA_P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914400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28600" y="290513"/>
            <a:ext cx="2532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JVLA 4 – 8 GHz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7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H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69900"/>
            <a:ext cx="87757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228600" y="290513"/>
            <a:ext cx="3328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H</a:t>
            </a:r>
            <a:r>
              <a:rPr lang="en-US" baseline="-25000">
                <a:solidFill>
                  <a:srgbClr val="04FFE4"/>
                </a:solidFill>
                <a:latin typeface="Geneva" charset="0"/>
              </a:rPr>
              <a:t>2</a:t>
            </a:r>
            <a:r>
              <a:rPr lang="en-US">
                <a:solidFill>
                  <a:srgbClr val="04FFE4"/>
                </a:solidFill>
                <a:latin typeface="Geneva" charset="0"/>
              </a:rPr>
              <a:t> 2.12 </a:t>
            </a:r>
            <a:r>
              <a:rPr lang="en-US" sz="2800">
                <a:solidFill>
                  <a:srgbClr val="04FFE4"/>
                </a:solidFill>
                <a:latin typeface="Symbol" charset="0"/>
                <a:cs typeface="Symbol" charset="0"/>
              </a:rPr>
              <a:t>m</a:t>
            </a:r>
            <a:r>
              <a:rPr lang="en-US">
                <a:solidFill>
                  <a:srgbClr val="04FFE4"/>
                </a:solidFill>
                <a:latin typeface="Geneva" charset="0"/>
              </a:rPr>
              <a:t>m (GSAOI)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1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ALMA_224GHz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9144000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228600" y="290513"/>
            <a:ext cx="5313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ALMA 1.3 mm continuum (0.05”)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8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SrcI_0.05a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9144000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228600" y="290513"/>
            <a:ext cx="5313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ALMA 1.3 mm continuum (0.05”)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7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SrcI_JVLA_zoomi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42900"/>
            <a:ext cx="9144000" cy="622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228600" y="290513"/>
            <a:ext cx="2532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JVLA 4 – 8 GHz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SrcI_0.05a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9144000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228600" y="290513"/>
            <a:ext cx="5313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ALMA 1.3 mm continuum (0.05”)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Orion_SrcI_H2O_550_643__rot_curv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593090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01600" y="474663"/>
            <a:ext cx="8839200" cy="772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rgbClr val="8BFFE7"/>
                </a:solidFill>
                <a:latin typeface="Geneva" charset="0"/>
              </a:rPr>
              <a:t>Mass of Src </a:t>
            </a:r>
            <a:r>
              <a:rPr lang="en-US">
                <a:solidFill>
                  <a:srgbClr val="8BFFE7"/>
                </a:solidFill>
                <a:latin typeface="Geneva" charset="0"/>
              </a:rPr>
              <a:t>I</a:t>
            </a:r>
          </a:p>
          <a:p>
            <a:endParaRPr lang="en-US">
              <a:solidFill>
                <a:srgbClr val="FF6600"/>
              </a:solidFill>
              <a:latin typeface="Geneva" charset="0"/>
            </a:endParaRPr>
          </a:p>
          <a:p>
            <a:r>
              <a:rPr lang="en-US">
                <a:solidFill>
                  <a:srgbClr val="FF6600"/>
                </a:solidFill>
                <a:latin typeface="Geneva" charset="0"/>
              </a:rPr>
              <a:t>H</a:t>
            </a:r>
            <a:r>
              <a:rPr lang="en-US" baseline="-25000">
                <a:solidFill>
                  <a:srgbClr val="FF6600"/>
                </a:solidFill>
                <a:latin typeface="Geneva" charset="0"/>
              </a:rPr>
              <a:t>2</a:t>
            </a:r>
            <a:r>
              <a:rPr lang="en-US">
                <a:solidFill>
                  <a:srgbClr val="FF6600"/>
                </a:solidFill>
                <a:latin typeface="Geneva" charset="0"/>
              </a:rPr>
              <a:t>O 5</a:t>
            </a:r>
            <a:r>
              <a:rPr lang="en-US" baseline="-25000">
                <a:solidFill>
                  <a:srgbClr val="FF6600"/>
                </a:solidFill>
                <a:latin typeface="Geneva" charset="0"/>
              </a:rPr>
              <a:t>5,0</a:t>
            </a:r>
            <a:r>
              <a:rPr lang="en-US">
                <a:solidFill>
                  <a:srgbClr val="FF6600"/>
                </a:solidFill>
                <a:latin typeface="Geneva" charset="0"/>
              </a:rPr>
              <a:t>-6</a:t>
            </a:r>
            <a:r>
              <a:rPr lang="en-US" baseline="-25000">
                <a:solidFill>
                  <a:srgbClr val="FF6600"/>
                </a:solidFill>
                <a:latin typeface="Geneva" charset="0"/>
              </a:rPr>
              <a:t>4,3</a:t>
            </a:r>
          </a:p>
          <a:p>
            <a:endParaRPr lang="en-US" baseline="-25000">
              <a:solidFill>
                <a:srgbClr val="FF6600"/>
              </a:solidFill>
              <a:latin typeface="Geneva" charset="0"/>
            </a:endParaRPr>
          </a:p>
          <a:p>
            <a:endParaRPr lang="en-US">
              <a:solidFill>
                <a:srgbClr val="FF6600"/>
              </a:solidFill>
              <a:latin typeface="Geneva" charset="0"/>
            </a:endParaRPr>
          </a:p>
          <a:p>
            <a:r>
              <a:rPr lang="en-US">
                <a:solidFill>
                  <a:srgbClr val="FF6600"/>
                </a:solidFill>
                <a:latin typeface="Geneva" charset="0"/>
              </a:rPr>
              <a:t>232.6867 GHz</a:t>
            </a:r>
          </a:p>
          <a:p>
            <a:endParaRPr lang="en-US">
              <a:solidFill>
                <a:srgbClr val="FF6600"/>
              </a:solidFill>
              <a:latin typeface="Geneva" charset="0"/>
            </a:endParaRPr>
          </a:p>
          <a:p>
            <a:endParaRPr lang="en-US">
              <a:solidFill>
                <a:srgbClr val="FF6600"/>
              </a:solidFill>
              <a:latin typeface="Geneva" charset="0"/>
            </a:endParaRPr>
          </a:p>
          <a:p>
            <a:r>
              <a:rPr lang="en-US">
                <a:solidFill>
                  <a:srgbClr val="8BFFE7"/>
                </a:solidFill>
                <a:latin typeface="Geneva" charset="0"/>
              </a:rPr>
              <a:t>M ~ 15 M</a:t>
            </a:r>
            <a:r>
              <a:rPr lang="en-US" baseline="-25000">
                <a:solidFill>
                  <a:srgbClr val="8BFFE7"/>
                </a:solidFill>
                <a:latin typeface="Geneva" charset="0"/>
              </a:rPr>
              <a:t>o</a:t>
            </a:r>
          </a:p>
          <a:p>
            <a:endParaRPr lang="en-US" baseline="-25000">
              <a:solidFill>
                <a:srgbClr val="FF6600"/>
              </a:solidFill>
              <a:latin typeface="Geneva" charset="0"/>
            </a:endParaRPr>
          </a:p>
          <a:p>
            <a:r>
              <a:rPr lang="en-US" b="0">
                <a:solidFill>
                  <a:srgbClr val="33CCFF"/>
                </a:solidFill>
                <a:latin typeface="Geneva" charset="0"/>
              </a:rPr>
              <a:t>Blue:</a:t>
            </a:r>
          </a:p>
          <a:p>
            <a:r>
              <a:rPr lang="en-US" b="0">
                <a:solidFill>
                  <a:srgbClr val="33CCFF"/>
                </a:solidFill>
                <a:latin typeface="Geneva" charset="0"/>
              </a:rPr>
              <a:t>Fit to emission</a:t>
            </a:r>
          </a:p>
          <a:p>
            <a:r>
              <a:rPr lang="en-US">
                <a:solidFill>
                  <a:srgbClr val="33CCFF"/>
                </a:solidFill>
                <a:latin typeface="Geneva" charset="0"/>
              </a:rPr>
              <a:t>Edge</a:t>
            </a:r>
          </a:p>
          <a:p>
            <a:endParaRPr lang="en-US" baseline="-25000">
              <a:solidFill>
                <a:srgbClr val="FF6600"/>
              </a:solidFill>
              <a:latin typeface="Geneva" charset="0"/>
            </a:endParaRPr>
          </a:p>
          <a:p>
            <a:endParaRPr lang="en-US">
              <a:solidFill>
                <a:srgbClr val="FF6600"/>
              </a:solidFill>
              <a:latin typeface="Geneva" charset="0"/>
            </a:endParaRPr>
          </a:p>
          <a:p>
            <a:endParaRPr lang="en-US">
              <a:solidFill>
                <a:srgbClr val="FF6600"/>
              </a:solidFill>
              <a:latin typeface="Geneva" charset="0"/>
            </a:endParaRPr>
          </a:p>
          <a:p>
            <a:r>
              <a:rPr lang="en-US" sz="2000">
                <a:solidFill>
                  <a:srgbClr val="FF6600"/>
                </a:solidFill>
                <a:latin typeface="Geneva" charset="0"/>
              </a:rPr>
              <a:t>Ginsburg+ 2018</a:t>
            </a:r>
          </a:p>
          <a:p>
            <a:r>
              <a:rPr lang="en-US" sz="2000">
                <a:solidFill>
                  <a:srgbClr val="FF6600"/>
                </a:solidFill>
                <a:latin typeface="Geneva" charset="0"/>
              </a:rPr>
              <a:t>See Seifried, Sanchez-Monge, Walch, &amp; Banerjee  2016  for method</a:t>
            </a:r>
          </a:p>
          <a:p>
            <a:endParaRPr lang="en-US">
              <a:solidFill>
                <a:srgbClr val="FF6600"/>
              </a:solidFill>
              <a:latin typeface="Geneva" charset="0"/>
            </a:endParaRPr>
          </a:p>
          <a:p>
            <a:endParaRPr lang="en-US" baseline="-25000">
              <a:solidFill>
                <a:srgbClr val="7DC5FF"/>
              </a:solidFill>
              <a:latin typeface="Geneva" charset="0"/>
            </a:endParaRPr>
          </a:p>
          <a:p>
            <a:endParaRPr lang="en-US">
              <a:solidFill>
                <a:srgbClr val="04FFE4"/>
              </a:solidFill>
              <a:latin typeface="Geneva" charset="0"/>
            </a:endParaRPr>
          </a:p>
          <a:p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4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2338" name="ClusterDecayExample.mov" descr="/Users/bally/Movies/ClusterDecayExample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638"/>
            <a:ext cx="71628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97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02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02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233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0233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Fig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079">
            <a:off x="1143000" y="114300"/>
            <a:ext cx="69342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4243" name="Text Box 3"/>
          <p:cNvSpPr txBox="1">
            <a:spLocks noChangeArrowheads="1"/>
          </p:cNvSpPr>
          <p:nvPr/>
        </p:nvSpPr>
        <p:spPr bwMode="auto">
          <a:xfrm>
            <a:off x="7391400" y="6000750"/>
            <a:ext cx="1435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  <a:sym typeface="Symbol" charset="0"/>
              </a:rPr>
              <a:t></a:t>
            </a:r>
            <a:r>
              <a:rPr lang="en-US" sz="1800" b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= 100 </a:t>
            </a:r>
            <a:r>
              <a:rPr lang="en-US" b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  <a:sym typeface="Symbol" charset="0"/>
              </a:rPr>
              <a:t></a:t>
            </a:r>
            <a:r>
              <a:rPr lang="en-US" sz="1800" b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m</a:t>
            </a:r>
            <a:endParaRPr lang="en-US" sz="1800">
              <a:solidFill>
                <a:srgbClr val="00FFFF"/>
              </a:solidFill>
              <a:latin typeface="Times New Roman" charset="0"/>
              <a:cs typeface="+mn-cs"/>
            </a:endParaRPr>
          </a:p>
        </p:txBody>
      </p:sp>
      <p:sp>
        <p:nvSpPr>
          <p:cNvPr id="2954244" name="Rectangle 4"/>
          <p:cNvSpPr>
            <a:spLocks noChangeArrowheads="1"/>
          </p:cNvSpPr>
          <p:nvPr/>
        </p:nvSpPr>
        <p:spPr bwMode="auto">
          <a:xfrm>
            <a:off x="100013" y="120650"/>
            <a:ext cx="36099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4FFE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The Winter sky (IR):</a:t>
            </a:r>
          </a:p>
          <a:p>
            <a:pPr>
              <a:defRPr/>
            </a:pPr>
            <a:r>
              <a:rPr lang="en-US" sz="2800">
                <a:solidFill>
                  <a:srgbClr val="04FFE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37432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MA_DR21_H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810"/>
            <a:ext cx="9144000" cy="5630587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71538" y="5646738"/>
            <a:ext cx="3019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DR 21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H</a:t>
            </a:r>
            <a:r>
              <a:rPr lang="en-US" baseline="-25000" dirty="0">
                <a:solidFill>
                  <a:srgbClr val="8BFFE7"/>
                </a:solidFill>
                <a:latin typeface="Geneva" charset="0"/>
              </a:rPr>
              <a:t>2</a:t>
            </a:r>
            <a:r>
              <a:rPr lang="en-US" dirty="0">
                <a:solidFill>
                  <a:srgbClr val="8BFFE7"/>
                </a:solidFill>
                <a:latin typeface="Geneva" charset="0"/>
              </a:rPr>
              <a:t> 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D ~ 1.3 kpc</a:t>
            </a:r>
          </a:p>
        </p:txBody>
      </p:sp>
    </p:spTree>
    <p:extLst>
      <p:ext uri="{BB962C8B-B14F-4D97-AF65-F5344CB8AC3E}">
        <p14:creationId xmlns:p14="http://schemas.microsoft.com/office/powerpoint/2010/main" val="5193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C1_ALMA_Max_Source_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87" y="914400"/>
            <a:ext cx="4517513" cy="55202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-103703"/>
            <a:ext cx="9829800" cy="7140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Geneva" charset="0"/>
              </a:rPr>
              <a:t>                         </a:t>
            </a:r>
            <a:r>
              <a:rPr lang="en-US" sz="2800" dirty="0" smtClean="0">
                <a:solidFill>
                  <a:srgbClr val="04FFE4"/>
                </a:solidFill>
                <a:latin typeface="Geneva" charset="0"/>
              </a:rPr>
              <a:t>Conclusions</a:t>
            </a:r>
            <a:r>
              <a:rPr lang="en-US" sz="2800" dirty="0" smtClean="0">
                <a:solidFill>
                  <a:srgbClr val="04FFE4"/>
                </a:solidFill>
                <a:latin typeface="Geneva" charset="0"/>
              </a:rPr>
              <a:t>:</a:t>
            </a:r>
          </a:p>
          <a:p>
            <a:endParaRPr lang="en-US" sz="2000" dirty="0">
              <a:solidFill>
                <a:srgbClr val="FF0000"/>
              </a:solidFill>
              <a:latin typeface="Geneva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smtClean="0">
                <a:solidFill>
                  <a:srgbClr val="FFFF00"/>
                </a:solidFill>
                <a:latin typeface="Geneva" charset="0"/>
              </a:rPr>
              <a:t>Gravitational collapse &amp; fragmentation</a:t>
            </a:r>
          </a:p>
          <a:p>
            <a:r>
              <a:rPr lang="en-US" sz="1800" dirty="0" smtClean="0">
                <a:solidFill>
                  <a:srgbClr val="FFFF00"/>
                </a:solidFill>
                <a:latin typeface="Geneva" charset="0"/>
              </a:rPr>
              <a:t>      </a:t>
            </a:r>
            <a:r>
              <a:rPr lang="en-US" sz="1800" dirty="0" smtClean="0">
                <a:solidFill>
                  <a:srgbClr val="FF6600"/>
                </a:solidFill>
                <a:latin typeface="Geneva" charset="0"/>
              </a:rPr>
              <a:t>Most stars form in “transient” clusters</a:t>
            </a:r>
          </a:p>
          <a:p>
            <a:endParaRPr lang="en-US" sz="1800" dirty="0">
              <a:solidFill>
                <a:srgbClr val="FF6600"/>
              </a:solidFill>
              <a:latin typeface="Geneva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smtClean="0">
                <a:solidFill>
                  <a:srgbClr val="FFFF00"/>
                </a:solidFill>
                <a:latin typeface="Geneva" charset="0"/>
              </a:rPr>
              <a:t>Feedback: </a:t>
            </a:r>
          </a:p>
          <a:p>
            <a:r>
              <a:rPr lang="en-US" sz="1800" dirty="0">
                <a:solidFill>
                  <a:srgbClr val="FFFF00"/>
                </a:solidFill>
                <a:latin typeface="Geneva" charset="0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latin typeface="Geneva" charset="0"/>
              </a:rPr>
              <a:t>    </a:t>
            </a:r>
            <a:r>
              <a:rPr lang="en-US" sz="1800" dirty="0">
                <a:solidFill>
                  <a:srgbClr val="FFFF00"/>
                </a:solidFill>
                <a:latin typeface="Geneva" charset="0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latin typeface="Geneva" charset="0"/>
              </a:rPr>
              <a:t>Outflows, </a:t>
            </a:r>
            <a:r>
              <a:rPr lang="en-US" sz="1800" dirty="0" smtClean="0">
                <a:solidFill>
                  <a:srgbClr val="FFFF00"/>
                </a:solidFill>
                <a:latin typeface="Geneva" charset="0"/>
              </a:rPr>
              <a:t>UV, stellar winds,</a:t>
            </a:r>
          </a:p>
          <a:p>
            <a:r>
              <a:rPr lang="en-US" sz="1800" dirty="0">
                <a:solidFill>
                  <a:srgbClr val="FFFF00"/>
                </a:solidFill>
                <a:latin typeface="Geneva" charset="0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latin typeface="Geneva" charset="0"/>
              </a:rPr>
              <a:t>     supernovae</a:t>
            </a:r>
          </a:p>
          <a:p>
            <a:endParaRPr lang="en-US" sz="1800" dirty="0" smtClean="0">
              <a:solidFill>
                <a:srgbClr val="FFFF00"/>
              </a:solidFill>
              <a:latin typeface="Geneva" charset="0"/>
            </a:endParaRPr>
          </a:p>
          <a:p>
            <a:r>
              <a:rPr lang="en-US" sz="1800" dirty="0" smtClean="0">
                <a:solidFill>
                  <a:srgbClr val="FFFF00"/>
                </a:solidFill>
                <a:latin typeface="Geneva" charset="0"/>
              </a:rPr>
              <a:t>      </a:t>
            </a:r>
            <a:r>
              <a:rPr lang="en-US" sz="1800" dirty="0" smtClean="0">
                <a:solidFill>
                  <a:srgbClr val="FF6600"/>
                </a:solidFill>
                <a:latin typeface="Geneva" charset="0"/>
              </a:rPr>
              <a:t>Self-regulation of star formation</a:t>
            </a:r>
          </a:p>
          <a:p>
            <a:pPr marL="342900" indent="-342900">
              <a:buFontTx/>
              <a:buChar char="-"/>
            </a:pPr>
            <a:endParaRPr lang="en-US" sz="1800" dirty="0">
              <a:solidFill>
                <a:srgbClr val="FFFF00"/>
              </a:solidFill>
              <a:latin typeface="Geneva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smtClean="0">
                <a:solidFill>
                  <a:srgbClr val="FFFF00"/>
                </a:solidFill>
                <a:latin typeface="Geneva" charset="0"/>
              </a:rPr>
              <a:t>4-star interaction in Orion:</a:t>
            </a:r>
          </a:p>
          <a:p>
            <a:r>
              <a:rPr lang="en-US" sz="1800" dirty="0">
                <a:solidFill>
                  <a:srgbClr val="FF0000"/>
                </a:solidFill>
                <a:latin typeface="Geneva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Geneva" charset="0"/>
              </a:rPr>
              <a:t>      </a:t>
            </a:r>
            <a:r>
              <a:rPr lang="en-US" sz="1400" dirty="0" smtClean="0">
                <a:solidFill>
                  <a:srgbClr val="04FFE4"/>
                </a:solidFill>
                <a:latin typeface="Geneva" charset="0"/>
              </a:rPr>
              <a:t>A.D. 125+/-25 year</a:t>
            </a:r>
          </a:p>
          <a:p>
            <a:r>
              <a:rPr lang="en-US" sz="1400" dirty="0">
                <a:solidFill>
                  <a:srgbClr val="04FFE4"/>
                </a:solidFill>
                <a:latin typeface="Geneva" charset="0"/>
              </a:rPr>
              <a:t> </a:t>
            </a:r>
            <a:r>
              <a:rPr lang="en-US" sz="1400" dirty="0" smtClean="0">
                <a:solidFill>
                  <a:srgbClr val="04FFE4"/>
                </a:solidFill>
                <a:latin typeface="Geneva" charset="0"/>
              </a:rPr>
              <a:t>         D = 1350 </a:t>
            </a:r>
            <a:r>
              <a:rPr lang="en-US" sz="1400" dirty="0" err="1" smtClean="0">
                <a:solidFill>
                  <a:srgbClr val="04FFE4"/>
                </a:solidFill>
                <a:latin typeface="Geneva" charset="0"/>
              </a:rPr>
              <a:t>l.y</a:t>
            </a:r>
            <a:r>
              <a:rPr lang="en-US" sz="1400" dirty="0" smtClean="0">
                <a:solidFill>
                  <a:srgbClr val="04FFE4"/>
                </a:solidFill>
                <a:latin typeface="Geneva" charset="0"/>
              </a:rPr>
              <a:t>.  =&gt; 1475 A.D.</a:t>
            </a:r>
          </a:p>
          <a:p>
            <a:endParaRPr lang="en-US" sz="1600" dirty="0">
              <a:solidFill>
                <a:srgbClr val="04FFE4"/>
              </a:solidFill>
              <a:latin typeface="Geneva" charset="0"/>
            </a:endParaRPr>
          </a:p>
          <a:p>
            <a:r>
              <a:rPr lang="en-US" sz="1600" dirty="0">
                <a:solidFill>
                  <a:srgbClr val="04FFE4"/>
                </a:solidFill>
                <a:latin typeface="Geneva" charset="0"/>
              </a:rPr>
              <a:t> </a:t>
            </a:r>
            <a:r>
              <a:rPr lang="en-US" sz="1600" dirty="0" smtClean="0">
                <a:solidFill>
                  <a:srgbClr val="04FFE4"/>
                </a:solidFill>
                <a:latin typeface="Geneva" charset="0"/>
              </a:rPr>
              <a:t>        </a:t>
            </a:r>
            <a:r>
              <a:rPr lang="en-US" sz="1600" dirty="0" smtClean="0">
                <a:solidFill>
                  <a:srgbClr val="FF6600"/>
                </a:solidFill>
                <a:latin typeface="Geneva" charset="0"/>
              </a:rPr>
              <a:t>Eject 3 stars:  BN, </a:t>
            </a:r>
            <a:r>
              <a:rPr lang="en-US" sz="1600" dirty="0" err="1" smtClean="0">
                <a:solidFill>
                  <a:srgbClr val="FF6600"/>
                </a:solidFill>
                <a:latin typeface="Geneva" charset="0"/>
              </a:rPr>
              <a:t>Src</a:t>
            </a:r>
            <a:r>
              <a:rPr lang="en-US" sz="1600" dirty="0" smtClean="0">
                <a:solidFill>
                  <a:srgbClr val="FF6600"/>
                </a:solidFill>
                <a:latin typeface="Geneva" charset="0"/>
              </a:rPr>
              <a:t> I, x</a:t>
            </a:r>
          </a:p>
          <a:p>
            <a:r>
              <a:rPr lang="en-US" sz="1400" dirty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sz="1400" dirty="0" smtClean="0">
                <a:solidFill>
                  <a:srgbClr val="FF6600"/>
                </a:solidFill>
                <a:latin typeface="Geneva" charset="0"/>
              </a:rPr>
              <a:t>         </a:t>
            </a:r>
            <a:r>
              <a:rPr lang="en-US" sz="1600" dirty="0" smtClean="0">
                <a:solidFill>
                  <a:srgbClr val="FF6600"/>
                </a:solidFill>
                <a:latin typeface="Geneva" charset="0"/>
              </a:rPr>
              <a:t>10</a:t>
            </a:r>
            <a:r>
              <a:rPr lang="en-US" sz="1600" baseline="30000" dirty="0" smtClean="0">
                <a:solidFill>
                  <a:srgbClr val="FF6600"/>
                </a:solidFill>
                <a:latin typeface="Geneva" charset="0"/>
              </a:rPr>
              <a:t>48</a:t>
            </a:r>
            <a:r>
              <a:rPr lang="en-US" sz="1600" dirty="0" smtClean="0">
                <a:solidFill>
                  <a:srgbClr val="FF6600"/>
                </a:solidFill>
                <a:latin typeface="Geneva" charset="0"/>
              </a:rPr>
              <a:t> erg explosion in 10 M</a:t>
            </a:r>
            <a:r>
              <a:rPr lang="en-US" sz="1600" baseline="-25000" dirty="0" smtClean="0">
                <a:solidFill>
                  <a:srgbClr val="FF6600"/>
                </a:solidFill>
                <a:latin typeface="Geneva" charset="0"/>
              </a:rPr>
              <a:t>o</a:t>
            </a:r>
            <a:r>
              <a:rPr lang="en-US" sz="1600" dirty="0" smtClean="0">
                <a:solidFill>
                  <a:srgbClr val="FF6600"/>
                </a:solidFill>
                <a:latin typeface="Geneva" charset="0"/>
              </a:rPr>
              <a:t> of gas</a:t>
            </a:r>
          </a:p>
          <a:p>
            <a:r>
              <a:rPr lang="en-US" sz="1600" dirty="0">
                <a:solidFill>
                  <a:srgbClr val="04FFE4"/>
                </a:solidFill>
                <a:latin typeface="Geneva" charset="0"/>
              </a:rPr>
              <a:t> </a:t>
            </a:r>
            <a:r>
              <a:rPr lang="en-US" sz="1600" dirty="0" smtClean="0">
                <a:solidFill>
                  <a:srgbClr val="04FFE4"/>
                </a:solidFill>
                <a:latin typeface="Geneva" charset="0"/>
              </a:rPr>
              <a:t>       </a:t>
            </a:r>
            <a:r>
              <a:rPr lang="en-US" sz="1600" dirty="0" err="1" smtClean="0">
                <a:solidFill>
                  <a:srgbClr val="04FFE4"/>
                </a:solidFill>
                <a:latin typeface="Geneva" charset="0"/>
              </a:rPr>
              <a:t>Src</a:t>
            </a:r>
            <a:r>
              <a:rPr lang="en-US" sz="1600" dirty="0" smtClean="0">
                <a:solidFill>
                  <a:srgbClr val="04FFE4"/>
                </a:solidFill>
                <a:latin typeface="Geneva" charset="0"/>
              </a:rPr>
              <a:t> I  - a 15 M</a:t>
            </a:r>
            <a:r>
              <a:rPr lang="en-US" sz="1600" baseline="-25000" dirty="0" smtClean="0">
                <a:solidFill>
                  <a:srgbClr val="04FFE4"/>
                </a:solidFill>
                <a:latin typeface="Geneva" charset="0"/>
              </a:rPr>
              <a:t>o</a:t>
            </a:r>
            <a:r>
              <a:rPr lang="en-US" sz="1600" dirty="0" smtClean="0">
                <a:solidFill>
                  <a:srgbClr val="04FFE4"/>
                </a:solidFill>
                <a:latin typeface="Geneva" charset="0"/>
              </a:rPr>
              <a:t> merger remnant</a:t>
            </a:r>
            <a:endParaRPr lang="en-US" sz="1600" dirty="0">
              <a:solidFill>
                <a:srgbClr val="04FFE4"/>
              </a:solidFill>
              <a:latin typeface="Geneva" charset="0"/>
            </a:endParaRPr>
          </a:p>
          <a:p>
            <a:endParaRPr lang="en-US" sz="1600" dirty="0" smtClean="0">
              <a:solidFill>
                <a:srgbClr val="04FFE4"/>
              </a:solidFill>
              <a:latin typeface="Geneva" charset="0"/>
            </a:endParaRPr>
          </a:p>
          <a:p>
            <a:pPr marL="457200" indent="-457200">
              <a:buFontTx/>
              <a:buChar char="-"/>
            </a:pPr>
            <a:r>
              <a:rPr lang="en-US" sz="1800" u="sng" dirty="0" smtClean="0">
                <a:solidFill>
                  <a:srgbClr val="FFFF66"/>
                </a:solidFill>
                <a:latin typeface="Geneva" charset="0"/>
              </a:rPr>
              <a:t>N-body interactions / ejections</a:t>
            </a:r>
          </a:p>
          <a:p>
            <a:r>
              <a:rPr lang="en-US" sz="1800" dirty="0" smtClean="0">
                <a:solidFill>
                  <a:srgbClr val="FFFF66"/>
                </a:solidFill>
                <a:latin typeface="Geneva" charset="0"/>
              </a:rPr>
              <a:t>    </a:t>
            </a:r>
            <a:r>
              <a:rPr lang="en-US" sz="1800" dirty="0" smtClean="0">
                <a:solidFill>
                  <a:srgbClr val="FFFF66"/>
                </a:solidFill>
                <a:latin typeface="Geneva" charset="0"/>
              </a:rPr>
              <a:t>    as </a:t>
            </a:r>
            <a:r>
              <a:rPr lang="en-US" sz="1800" dirty="0" smtClean="0">
                <a:solidFill>
                  <a:srgbClr val="FFFF66"/>
                </a:solidFill>
                <a:latin typeface="Geneva" charset="0"/>
              </a:rPr>
              <a:t>important as </a:t>
            </a:r>
          </a:p>
          <a:p>
            <a:r>
              <a:rPr lang="en-US" sz="1800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1800" dirty="0" smtClean="0">
                <a:solidFill>
                  <a:srgbClr val="FFFF66"/>
                </a:solidFill>
                <a:latin typeface="Geneva" charset="0"/>
              </a:rPr>
              <a:t>   </a:t>
            </a:r>
            <a:r>
              <a:rPr lang="en-US" sz="1800" dirty="0" smtClean="0">
                <a:solidFill>
                  <a:srgbClr val="FFFF66"/>
                </a:solidFill>
                <a:latin typeface="Geneva" charset="0"/>
              </a:rPr>
              <a:t>    initial </a:t>
            </a:r>
            <a:r>
              <a:rPr lang="en-US" sz="1800" dirty="0" smtClean="0">
                <a:solidFill>
                  <a:srgbClr val="FFFF66"/>
                </a:solidFill>
                <a:latin typeface="Geneva" charset="0"/>
              </a:rPr>
              <a:t>conditions for </a:t>
            </a:r>
          </a:p>
          <a:p>
            <a:r>
              <a:rPr lang="en-US" sz="1800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1800" dirty="0" smtClean="0">
                <a:solidFill>
                  <a:srgbClr val="FFFF66"/>
                </a:solidFill>
                <a:latin typeface="Geneva" charset="0"/>
              </a:rPr>
              <a:t>   </a:t>
            </a:r>
            <a:r>
              <a:rPr lang="en-US" sz="1800" dirty="0" smtClean="0">
                <a:solidFill>
                  <a:srgbClr val="FFFF66"/>
                </a:solidFill>
                <a:latin typeface="Geneva" charset="0"/>
              </a:rPr>
              <a:t>    </a:t>
            </a:r>
            <a:r>
              <a:rPr lang="en-US" sz="1800" u="sng" dirty="0" smtClean="0">
                <a:solidFill>
                  <a:srgbClr val="FFFF66"/>
                </a:solidFill>
                <a:latin typeface="Geneva" charset="0"/>
              </a:rPr>
              <a:t>stellar masses</a:t>
            </a:r>
            <a:endParaRPr lang="en-US" sz="1800" u="sng" dirty="0" smtClean="0">
              <a:solidFill>
                <a:srgbClr val="FFFF66"/>
              </a:solidFill>
              <a:latin typeface="Geneva" charset="0"/>
            </a:endParaRPr>
          </a:p>
          <a:p>
            <a:endParaRPr lang="en-US" dirty="0">
              <a:solidFill>
                <a:srgbClr val="FFFF66"/>
              </a:solidFill>
            </a:endParaRPr>
          </a:p>
          <a:p>
            <a:endParaRPr lang="en-US" sz="1800" dirty="0">
              <a:solidFill>
                <a:srgbClr val="04FFE4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35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ank_Dibble_Owens_Valley_Ori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906"/>
            <a:ext cx="9144000" cy="5714094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95263" y="-467856"/>
            <a:ext cx="89916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sz="3200" i="1" dirty="0" smtClean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r>
              <a:rPr lang="en-US" sz="28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Star &amp; Planet Formation in Orion:</a:t>
            </a:r>
          </a:p>
          <a:p>
            <a:pPr algn="ctr">
              <a:defRPr/>
            </a:pPr>
            <a:r>
              <a:rPr lang="en-US" sz="2800" i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An update</a:t>
            </a:r>
          </a:p>
          <a:p>
            <a:pPr algn="ctr">
              <a:defRPr/>
            </a:pPr>
            <a:endParaRPr lang="en-US" sz="2000" i="1" dirty="0" smtClean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r>
              <a:rPr lang="en-US" sz="2000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The End</a:t>
            </a:r>
            <a:endParaRPr lang="en-US" sz="20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endParaRPr lang="en-US" i="1" dirty="0" smtClean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cs typeface="+mn-cs"/>
            </a:endParaRPr>
          </a:p>
          <a:p>
            <a:pPr algn="ctr">
              <a:defRPr/>
            </a:pPr>
            <a:endParaRPr lang="en-US" i="1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96200" y="6550223"/>
            <a:ext cx="1288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Geneva" charset="0"/>
              </a:rPr>
              <a:t>Frank </a:t>
            </a:r>
            <a:r>
              <a:rPr lang="en-US" sz="1400" dirty="0" err="1" smtClean="0">
                <a:solidFill>
                  <a:srgbClr val="FF0000"/>
                </a:solidFill>
                <a:latin typeface="Geneva" charset="0"/>
              </a:rPr>
              <a:t>Dibbell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66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65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Fig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-685800"/>
            <a:ext cx="6981825" cy="83820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7043" name="Text Box 3"/>
          <p:cNvSpPr txBox="1">
            <a:spLocks noChangeArrowheads="1"/>
          </p:cNvSpPr>
          <p:nvPr/>
        </p:nvSpPr>
        <p:spPr bwMode="auto">
          <a:xfrm>
            <a:off x="152400" y="-228600"/>
            <a:ext cx="34782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>
              <a:defRPr/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Ejected massive stars:</a:t>
            </a:r>
          </a:p>
          <a:p>
            <a:pPr>
              <a:defRPr/>
            </a:pPr>
            <a:r>
              <a:rPr lang="en-US">
                <a:solidFill>
                  <a:srgbClr val="FFFF66"/>
                </a:solidFill>
                <a:latin typeface="Geneva" charset="0"/>
                <a:cs typeface="+mn-cs"/>
              </a:rPr>
              <a:t>2.6+/- 0.05 Myr ago</a:t>
            </a:r>
            <a:endParaRPr lang="en-US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</p:txBody>
      </p:sp>
      <p:sp>
        <p:nvSpPr>
          <p:cNvPr id="1367044" name="Line 4"/>
          <p:cNvSpPr>
            <a:spLocks noChangeShapeType="1"/>
          </p:cNvSpPr>
          <p:nvPr/>
        </p:nvSpPr>
        <p:spPr bwMode="auto">
          <a:xfrm flipV="1">
            <a:off x="4495800" y="117475"/>
            <a:ext cx="76200" cy="3810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67045" name="Text Box 5"/>
          <p:cNvSpPr txBox="1">
            <a:spLocks noChangeArrowheads="1"/>
          </p:cNvSpPr>
          <p:nvPr/>
        </p:nvSpPr>
        <p:spPr bwMode="auto">
          <a:xfrm>
            <a:off x="4779963" y="166688"/>
            <a:ext cx="1111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AE Aur</a:t>
            </a:r>
          </a:p>
          <a:p>
            <a:pPr>
              <a:defRPr/>
            </a:pPr>
            <a:r>
              <a:rPr lang="en-US" sz="1800" b="0">
                <a:solidFill>
                  <a:srgbClr val="00FFFF"/>
                </a:solidFill>
                <a:latin typeface="Arial" charset="0"/>
                <a:cs typeface="+mn-cs"/>
              </a:rPr>
              <a:t>150 km/s</a:t>
            </a:r>
            <a:endParaRPr lang="en-US" sz="1800">
              <a:solidFill>
                <a:srgbClr val="00FFFF"/>
              </a:solidFill>
              <a:latin typeface="Times New Roman" charset="0"/>
              <a:cs typeface="+mn-cs"/>
            </a:endParaRPr>
          </a:p>
        </p:txBody>
      </p:sp>
      <p:sp>
        <p:nvSpPr>
          <p:cNvPr id="1367046" name="Line 6"/>
          <p:cNvSpPr>
            <a:spLocks noChangeShapeType="1"/>
          </p:cNvSpPr>
          <p:nvPr/>
        </p:nvSpPr>
        <p:spPr bwMode="auto">
          <a:xfrm flipH="1">
            <a:off x="3556000" y="6635750"/>
            <a:ext cx="50800" cy="2222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67047" name="Text Box 7"/>
          <p:cNvSpPr txBox="1">
            <a:spLocks noChangeArrowheads="1"/>
          </p:cNvSpPr>
          <p:nvPr/>
        </p:nvSpPr>
        <p:spPr bwMode="auto">
          <a:xfrm>
            <a:off x="3725863" y="6051550"/>
            <a:ext cx="1111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m</a:t>
            </a:r>
            <a:r>
              <a:rPr lang="en-US" sz="180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+mn-cs"/>
              </a:rPr>
              <a:t> </a:t>
            </a:r>
            <a:r>
              <a:rPr lang="en-US" sz="1800" b="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Col</a:t>
            </a:r>
          </a:p>
          <a:p>
            <a:pPr>
              <a:defRPr/>
            </a:pPr>
            <a:r>
              <a:rPr lang="en-US" sz="1800" b="0">
                <a:solidFill>
                  <a:srgbClr val="00FFFF"/>
                </a:solidFill>
                <a:latin typeface="Arial" charset="0"/>
                <a:cs typeface="+mn-cs"/>
              </a:rPr>
              <a:t>117 km/s</a:t>
            </a:r>
            <a:endParaRPr lang="en-US" sz="1800">
              <a:solidFill>
                <a:srgbClr val="00FFFF"/>
              </a:solidFill>
              <a:latin typeface="Times New Roman" charset="0"/>
              <a:cs typeface="+mn-cs"/>
            </a:endParaRPr>
          </a:p>
        </p:txBody>
      </p:sp>
      <p:sp>
        <p:nvSpPr>
          <p:cNvPr id="1367048" name="Line 8"/>
          <p:cNvSpPr>
            <a:spLocks noChangeShapeType="1"/>
          </p:cNvSpPr>
          <p:nvPr/>
        </p:nvSpPr>
        <p:spPr bwMode="auto">
          <a:xfrm flipH="1">
            <a:off x="4038600" y="4114800"/>
            <a:ext cx="533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67049" name="Text Box 9"/>
          <p:cNvSpPr txBox="1">
            <a:spLocks noChangeArrowheads="1"/>
          </p:cNvSpPr>
          <p:nvPr/>
        </p:nvSpPr>
        <p:spPr bwMode="auto">
          <a:xfrm>
            <a:off x="4648200" y="3929063"/>
            <a:ext cx="620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FFFF"/>
                </a:solidFill>
                <a:cs typeface="+mn-cs"/>
              </a:rPr>
              <a:t>i</a:t>
            </a:r>
            <a:r>
              <a:rPr lang="en-US" sz="1800">
                <a:solidFill>
                  <a:srgbClr val="00FFFF"/>
                </a:solidFill>
                <a:latin typeface="Times New Roman" charset="0"/>
                <a:cs typeface="+mn-cs"/>
              </a:rPr>
              <a:t> </a:t>
            </a:r>
            <a:r>
              <a:rPr lang="en-US" sz="1800" b="0">
                <a:solidFill>
                  <a:srgbClr val="00FFFF"/>
                </a:solidFill>
                <a:latin typeface="Arial" charset="0"/>
                <a:cs typeface="+mn-cs"/>
              </a:rPr>
              <a:t>Ori</a:t>
            </a:r>
            <a:endParaRPr lang="en-US" sz="1800">
              <a:solidFill>
                <a:srgbClr val="00FFFF"/>
              </a:solidFill>
              <a:latin typeface="Times New Roman" charset="0"/>
              <a:cs typeface="+mn-cs"/>
            </a:endParaRPr>
          </a:p>
        </p:txBody>
      </p:sp>
      <p:sp>
        <p:nvSpPr>
          <p:cNvPr id="1367050" name="Text Box 10"/>
          <p:cNvSpPr txBox="1">
            <a:spLocks noChangeArrowheads="1"/>
          </p:cNvSpPr>
          <p:nvPr/>
        </p:nvSpPr>
        <p:spPr bwMode="auto">
          <a:xfrm>
            <a:off x="7658100" y="1703388"/>
            <a:ext cx="1354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Pleiades</a:t>
            </a:r>
            <a:endParaRPr lang="en-US" sz="3600" b="0">
              <a:latin typeface="Arial" charset="0"/>
              <a:cs typeface="+mn-cs"/>
            </a:endParaRPr>
          </a:p>
        </p:txBody>
      </p:sp>
      <p:sp>
        <p:nvSpPr>
          <p:cNvPr id="1367051" name="Line 11"/>
          <p:cNvSpPr>
            <a:spLocks noChangeShapeType="1"/>
          </p:cNvSpPr>
          <p:nvPr/>
        </p:nvSpPr>
        <p:spPr bwMode="auto">
          <a:xfrm flipH="1" flipV="1">
            <a:off x="6781800" y="1524000"/>
            <a:ext cx="876300" cy="277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2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090" name="Text Box 2"/>
          <p:cNvSpPr txBox="1">
            <a:spLocks noChangeArrowheads="1"/>
          </p:cNvSpPr>
          <p:nvPr/>
        </p:nvSpPr>
        <p:spPr bwMode="auto">
          <a:xfrm>
            <a:off x="1981200" y="106363"/>
            <a:ext cx="6400800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4FFE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Orion / Eridanus superbubble:  </a:t>
            </a:r>
            <a:r>
              <a:rPr lang="en-US" sz="2800">
                <a:solidFill>
                  <a:srgbClr val="FF221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H</a:t>
            </a:r>
            <a:r>
              <a:rPr lang="en-US" sz="3200">
                <a:solidFill>
                  <a:srgbClr val="FF221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  <a:sym typeface="Symbol" charset="0"/>
              </a:rPr>
              <a:t></a:t>
            </a:r>
            <a:endParaRPr lang="en-US" sz="2800">
              <a:solidFill>
                <a:srgbClr val="04FFE4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>
              <a:defRPr/>
            </a:pPr>
            <a:endParaRPr lang="en-US" sz="2800" b="0">
              <a:solidFill>
                <a:srgbClr val="04FFE4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>
              <a:lnSpc>
                <a:spcPct val="50000"/>
              </a:lnSpc>
              <a:defRPr/>
            </a:pPr>
            <a:r>
              <a:rPr lang="en-US" sz="1800" b="0">
                <a:solidFill>
                  <a:schemeClr val="hlink"/>
                </a:solidFill>
                <a:latin typeface="Geneva" charset="0"/>
                <a:cs typeface="+mn-cs"/>
              </a:rPr>
              <a:t> </a:t>
            </a:r>
            <a:endParaRPr lang="en-US" sz="1600">
              <a:solidFill>
                <a:schemeClr val="hlink"/>
              </a:solidFill>
              <a:latin typeface="Geneva" charset="0"/>
              <a:cs typeface="+mn-cs"/>
            </a:endParaRPr>
          </a:p>
        </p:txBody>
      </p:sp>
      <p:pic>
        <p:nvPicPr>
          <p:cNvPr id="108546" name="Picture 3" descr="Orion_Eridanus_Ha_W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923">
            <a:off x="2006600" y="1820863"/>
            <a:ext cx="6553200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092" name="Rectangle 4"/>
          <p:cNvSpPr>
            <a:spLocks noChangeArrowheads="1"/>
          </p:cNvSpPr>
          <p:nvPr/>
        </p:nvSpPr>
        <p:spPr bwMode="auto">
          <a:xfrm>
            <a:off x="4895850" y="784225"/>
            <a:ext cx="424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solidFill>
                  <a:srgbClr val="FFCCF5"/>
                </a:solidFill>
                <a:latin typeface="Geneva" charset="0"/>
                <a:cs typeface="+mn-cs"/>
              </a:rPr>
              <a:t>Pon, Johnstone, Bally, &amp; Heiles 2014</a:t>
            </a:r>
          </a:p>
        </p:txBody>
      </p:sp>
    </p:spTree>
    <p:extLst>
      <p:ext uri="{BB962C8B-B14F-4D97-AF65-F5344CB8AC3E}">
        <p14:creationId xmlns:p14="http://schemas.microsoft.com/office/powerpoint/2010/main" val="358854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Symbo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Symbol" charset="0"/>
            <a:ea typeface="ＭＳ Ｐゴシック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Files\MSOffice\Templates\Presentation Designs\FIREBALL.POT</Template>
  <TotalTime>30511</TotalTime>
  <Words>2037</Words>
  <Application>Microsoft Macintosh PowerPoint</Application>
  <PresentationFormat>On-screen Show (4:3)</PresentationFormat>
  <Paragraphs>630</Paragraphs>
  <Slides>74</Slides>
  <Notes>74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Fireball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Colorado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Bally</dc:creator>
  <cp:lastModifiedBy>John Bally</cp:lastModifiedBy>
  <cp:revision>560</cp:revision>
  <cp:lastPrinted>2016-10-19T14:36:30Z</cp:lastPrinted>
  <dcterms:created xsi:type="dcterms:W3CDTF">1998-10-28T03:10:44Z</dcterms:created>
  <dcterms:modified xsi:type="dcterms:W3CDTF">2020-07-31T20:47:57Z</dcterms:modified>
</cp:coreProperties>
</file>