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66"/>
  </p:notesMasterIdLst>
  <p:sldIdLst>
    <p:sldId id="1414" r:id="rId2"/>
    <p:sldId id="1720" r:id="rId3"/>
    <p:sldId id="1686" r:id="rId4"/>
    <p:sldId id="1632" r:id="rId5"/>
    <p:sldId id="1679" r:id="rId6"/>
    <p:sldId id="1687" r:id="rId7"/>
    <p:sldId id="1718" r:id="rId8"/>
    <p:sldId id="1697" r:id="rId9"/>
    <p:sldId id="1698" r:id="rId10"/>
    <p:sldId id="1700" r:id="rId11"/>
    <p:sldId id="1701" r:id="rId12"/>
    <p:sldId id="1702" r:id="rId13"/>
    <p:sldId id="1703" r:id="rId14"/>
    <p:sldId id="1641" r:id="rId15"/>
    <p:sldId id="1627" r:id="rId16"/>
    <p:sldId id="1628" r:id="rId17"/>
    <p:sldId id="1629" r:id="rId18"/>
    <p:sldId id="1630" r:id="rId19"/>
    <p:sldId id="1631" r:id="rId20"/>
    <p:sldId id="1642" r:id="rId21"/>
    <p:sldId id="1724" r:id="rId22"/>
    <p:sldId id="1639" r:id="rId23"/>
    <p:sldId id="1640" r:id="rId24"/>
    <p:sldId id="1684" r:id="rId25"/>
    <p:sldId id="1685" r:id="rId26"/>
    <p:sldId id="1716" r:id="rId27"/>
    <p:sldId id="1709" r:id="rId28"/>
    <p:sldId id="1710" r:id="rId29"/>
    <p:sldId id="1719" r:id="rId30"/>
    <p:sldId id="1717" r:id="rId31"/>
    <p:sldId id="1560" r:id="rId32"/>
    <p:sldId id="1561" r:id="rId33"/>
    <p:sldId id="1562" r:id="rId34"/>
    <p:sldId id="1563" r:id="rId35"/>
    <p:sldId id="1564" r:id="rId36"/>
    <p:sldId id="1565" r:id="rId37"/>
    <p:sldId id="1643" r:id="rId38"/>
    <p:sldId id="1644" r:id="rId39"/>
    <p:sldId id="1725" r:id="rId40"/>
    <p:sldId id="1726" r:id="rId41"/>
    <p:sldId id="1727" r:id="rId42"/>
    <p:sldId id="1728" r:id="rId43"/>
    <p:sldId id="1729" r:id="rId44"/>
    <p:sldId id="1730" r:id="rId45"/>
    <p:sldId id="1278" r:id="rId46"/>
    <p:sldId id="1404" r:id="rId47"/>
    <p:sldId id="1405" r:id="rId48"/>
    <p:sldId id="1406" r:id="rId49"/>
    <p:sldId id="1597" r:id="rId50"/>
    <p:sldId id="1598" r:id="rId51"/>
    <p:sldId id="1599" r:id="rId52"/>
    <p:sldId id="1600" r:id="rId53"/>
    <p:sldId id="1601" r:id="rId54"/>
    <p:sldId id="1527" r:id="rId55"/>
    <p:sldId id="1678" r:id="rId56"/>
    <p:sldId id="1624" r:id="rId57"/>
    <p:sldId id="1625" r:id="rId58"/>
    <p:sldId id="1657" r:id="rId59"/>
    <p:sldId id="1660" r:id="rId60"/>
    <p:sldId id="1658" r:id="rId61"/>
    <p:sldId id="1659" r:id="rId62"/>
    <p:sldId id="1623" r:id="rId63"/>
    <p:sldId id="1626" r:id="rId64"/>
    <p:sldId id="1522" r:id="rId6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FFFD"/>
    <a:srgbClr val="33CCFF"/>
    <a:srgbClr val="008000"/>
    <a:srgbClr val="CC3399"/>
    <a:srgbClr val="FFFF66"/>
    <a:srgbClr val="FF3300"/>
    <a:srgbClr val="33CC33"/>
    <a:srgbClr val="0033CC"/>
    <a:srgbClr val="04FF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>
        <p:scale>
          <a:sx n="100" d="100"/>
          <a:sy n="100" d="100"/>
        </p:scale>
        <p:origin x="-1104" y="-3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55" d="100"/>
          <a:sy n="55" d="100"/>
        </p:scale>
        <p:origin x="-1800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8EFD54E2-26B7-444E-90B8-B6528557F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800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ACC25-49E1-144E-8763-D24C3A1FCD45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2953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53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D81385-9847-9D46-8074-04F21E488253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12738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738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C58B0B-5DBA-5046-87BD-4CA99D2A148C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127590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7590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E164EA-5FB8-2C45-9F95-94DF4FA5A7BF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E3EECB-F1A3-8042-9410-3D15EF9A2539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7BD92-F559-A141-93C3-B5577BE57046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CEB6EC-74A2-4A46-AB43-DAE8CAB9DBD9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CF90B5-BB5C-6545-8FCA-9F3FFD10CF1D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6F2387-CA4C-0D42-B113-A2696FEB2A20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1E8569-BAA9-624C-ABF1-568F2FAA8B01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6ACC25-49E1-144E-8763-D24C3A1FCD45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2953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532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7D750-4BA2-554E-8FBF-0B79DC234D89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E3EECB-F1A3-8042-9410-3D15EF9A2539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71A48-62ED-FB4C-B5B1-B5A63A2CAB2E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0A4076-4BB6-8F44-B6C1-CA8BAB8BB23A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B9669B-8716-3F4E-A00B-96DA7F5E8495}" type="slidenum">
              <a:rPr lang="en-US"/>
              <a:pPr/>
              <a:t>24</a:t>
            </a:fld>
            <a:endParaRPr lang="en-US"/>
          </a:p>
        </p:txBody>
      </p:sp>
      <p:sp>
        <p:nvSpPr>
          <p:cNvPr id="2465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65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B9669B-8716-3F4E-A00B-96DA7F5E8495}" type="slidenum">
              <a:rPr lang="en-US"/>
              <a:pPr/>
              <a:t>25</a:t>
            </a:fld>
            <a:endParaRPr lang="en-US"/>
          </a:p>
        </p:txBody>
      </p:sp>
      <p:sp>
        <p:nvSpPr>
          <p:cNvPr id="2465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65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67BB46-BD3B-FB40-88D9-61F5E72FF456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1122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2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4F526E-1133-AF4B-BBEB-79A87C2807C9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3C6497-34E9-7940-9483-9200A0F3B2A9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1355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55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36AA0E-796A-9747-8DB9-C35A676F08D2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1357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5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B88CA2-3D58-654A-879D-E0B5FCBB85ED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1359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598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84EB89-3206-5745-B3A9-BC2BECFF6495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1361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619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2D222F-5F44-E746-A04E-33432BEC44F1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1363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639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3C6497-34E9-7940-9483-9200A0F3B2A9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1355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55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20A8A3-86D5-7C46-B2A8-A401A71552F1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E8767E-0EFD-C647-9184-51BC4C46A8E3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4F526E-1133-AF4B-BBEB-79A87C2807C9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171F4E-10D0-D046-BE16-A94583E3AA5B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14848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48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559F81-EFDF-464A-8F5C-E6C06A97BE85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2719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19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0D6C5E-CB0C-5E4B-92ED-D0BF3DAA7891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2752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52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F33CC7-3E91-B54A-B54F-08D2801F9CB1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2752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52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B8891D-1FD7-6F46-84E2-CF50E6B683CF}" type="slidenum">
              <a:rPr lang="en-US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7E2139-B73B-A649-8FD4-E85F1E9ED8DC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10383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6EE8A9-9BD0-6142-B9BD-2641FE280A07}" type="slidenum">
              <a:rPr lang="en-US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0C9BBE-3127-3945-98FE-5BB8E0FBFA74}" type="slidenum">
              <a:rPr lang="en-US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74CC1-2FD0-E344-A030-4531DCD52E1D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3088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88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6561AA-5973-7448-BC69-CFB18C36768B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14909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09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83779A-2C1F-664A-AA1E-0306B68615FA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1997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9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4F526E-1133-AF4B-BBEB-79A87C2807C9}" type="slidenum">
              <a:rPr lang="en-US"/>
              <a:pPr>
                <a:defRPr/>
              </a:pPr>
              <a:t>56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29923D-F859-E24D-BFD5-20B6FC659448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58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59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957743-0780-7346-8368-5E8D26EF10D2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1576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76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60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61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903609-F6E3-8843-B4EC-774A8AA578B1}" type="slidenum">
              <a:rPr lang="en-US"/>
              <a:pPr>
                <a:defRPr/>
              </a:pPr>
              <a:t>62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FF6823-D3A1-C948-94D2-8CDCDF36D657}" type="slidenum">
              <a:rPr lang="en-US"/>
              <a:pPr>
                <a:defRPr/>
              </a:pPr>
              <a:t>63</a:t>
            </a:fld>
            <a:endParaRPr lang="en-US"/>
          </a:p>
        </p:txBody>
      </p:sp>
      <p:sp>
        <p:nvSpPr>
          <p:cNvPr id="1997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9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64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2B0C49-EF93-0748-A84D-0D954D85E0AF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12697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97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207AD4-3373-1849-A82F-E4F6354A2D3E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1271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718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57200" y="2363788"/>
            <a:ext cx="8153400" cy="1600200"/>
            <a:chOff x="288" y="1489"/>
            <a:chExt cx="5136" cy="1008"/>
          </a:xfrm>
        </p:grpSpPr>
        <p:sp>
          <p:nvSpPr>
            <p:cNvPr id="5" name="Arc 3"/>
            <p:cNvSpPr>
              <a:spLocks/>
            </p:cNvSpPr>
            <p:nvPr/>
          </p:nvSpPr>
          <p:spPr bwMode="invGray">
            <a:xfrm>
              <a:off x="3595" y="1489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invGray">
            <a:xfrm>
              <a:off x="3548" y="1593"/>
              <a:ext cx="1831" cy="800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Arc 5"/>
            <p:cNvSpPr>
              <a:spLocks/>
            </p:cNvSpPr>
            <p:nvPr/>
          </p:nvSpPr>
          <p:spPr bwMode="invGray">
            <a:xfrm>
              <a:off x="3521" y="1732"/>
              <a:ext cx="1830" cy="522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invGray">
            <a:xfrm>
              <a:off x="288" y="1940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6151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47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284CE-C02F-6F4A-82AE-C858017E1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08784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A15E0-AE82-0045-9F21-294A0A1C0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22291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101D1-7BB2-4443-8DF8-1F9409C0F6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1685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D27FD-9D00-A64D-990F-346F54ECD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89899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517A2-96C2-3748-ACEF-67CF72BDD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18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F1A1E-8AFF-1544-899A-0012F2A9D3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46606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8C74E-3103-2A46-A315-BB43A2099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81024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1ED85-C4F0-0047-BC75-5C679C6786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23142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DE49E-C148-5E45-A537-A5BF1D2DB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50425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60DDD-D63D-514E-9736-8434A4DEF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12289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704C3-A72A-A644-9520-C0D2B00B34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5901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57200" y="992188"/>
            <a:ext cx="8153400" cy="1600200"/>
            <a:chOff x="288" y="625"/>
            <a:chExt cx="5136" cy="1008"/>
          </a:xfrm>
        </p:grpSpPr>
        <p:sp>
          <p:nvSpPr>
            <p:cNvPr id="5123" name="Arc 3"/>
            <p:cNvSpPr>
              <a:spLocks/>
            </p:cNvSpPr>
            <p:nvPr/>
          </p:nvSpPr>
          <p:spPr bwMode="invGray">
            <a:xfrm>
              <a:off x="3595" y="625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24" name="Arc 4"/>
            <p:cNvSpPr>
              <a:spLocks/>
            </p:cNvSpPr>
            <p:nvPr/>
          </p:nvSpPr>
          <p:spPr bwMode="invGray">
            <a:xfrm>
              <a:off x="3548" y="729"/>
              <a:ext cx="1831" cy="800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25" name="Arc 5"/>
            <p:cNvSpPr>
              <a:spLocks/>
            </p:cNvSpPr>
            <p:nvPr/>
          </p:nvSpPr>
          <p:spPr bwMode="invGray">
            <a:xfrm>
              <a:off x="3521" y="868"/>
              <a:ext cx="1830" cy="522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26" name="AutoShape 6"/>
            <p:cNvSpPr>
              <a:spLocks noChangeArrowheads="1"/>
            </p:cNvSpPr>
            <p:nvPr/>
          </p:nvSpPr>
          <p:spPr bwMode="invGray">
            <a:xfrm>
              <a:off x="288" y="1076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1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D1C51B3-9FCF-2245-B008-77FAC8C46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 xmlns:p14="http://schemas.microsoft.com/office/powerpoint/2010/main"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t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4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5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6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7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8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4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6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0.tif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2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3.tif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4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1551_Subaru_Ha_Sii_w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8167" y="0"/>
            <a:ext cx="11392647" cy="6858000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27000" y="-304800"/>
            <a:ext cx="89916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en-US" sz="3200" i="1" dirty="0">
              <a:solidFill>
                <a:srgbClr val="33CC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  <a:cs typeface="+mn-cs"/>
            </a:endParaRPr>
          </a:p>
          <a:p>
            <a:pPr algn="ctr">
              <a:defRPr/>
            </a:pPr>
            <a:r>
              <a:rPr lang="en-US" sz="2800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Outflows from Young Stars:</a:t>
            </a:r>
          </a:p>
          <a:p>
            <a:pPr algn="ctr">
              <a:defRPr/>
            </a:pPr>
            <a:r>
              <a:rPr lang="en-US" sz="2800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 From Jets to Explosive Feedback</a:t>
            </a:r>
          </a:p>
          <a:p>
            <a:pPr algn="ctr">
              <a:defRPr/>
            </a:pPr>
            <a:r>
              <a:rPr lang="en-US" sz="2800" dirty="0" smtClean="0">
                <a:solidFill>
                  <a:srgbClr val="33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In Star Formation</a:t>
            </a:r>
          </a:p>
          <a:p>
            <a:pPr algn="ctr">
              <a:defRPr/>
            </a:pPr>
            <a:endParaRPr lang="en-US" sz="2000" i="1" dirty="0" smtClean="0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  <a:cs typeface="+mn-cs"/>
            </a:endParaRPr>
          </a:p>
          <a:p>
            <a:pPr algn="ctr">
              <a:defRPr/>
            </a:pPr>
            <a:r>
              <a:rPr lang="en-US" sz="2000" i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John </a:t>
            </a:r>
            <a:r>
              <a:rPr lang="en-US" sz="2000" i="1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Bally</a:t>
            </a:r>
            <a:r>
              <a:rPr lang="en-US" sz="2000" i="1" baseline="30000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1</a:t>
            </a:r>
            <a:endParaRPr lang="en-US" sz="2000" i="1" dirty="0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  <a:cs typeface="+mn-cs"/>
            </a:endParaRPr>
          </a:p>
          <a:p>
            <a:pPr algn="ctr">
              <a:defRPr/>
            </a:pPr>
            <a:endParaRPr lang="en-US" sz="2000" i="1" dirty="0">
              <a:solidFill>
                <a:schemeClr val="accent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  <a:cs typeface="+mn-cs"/>
            </a:endParaRPr>
          </a:p>
          <a:p>
            <a:pPr algn="ctr">
              <a:defRPr/>
            </a:pPr>
            <a:endParaRPr lang="en-US" i="1" dirty="0">
              <a:solidFill>
                <a:srgbClr val="33CC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  <a:cs typeface="+mn-cs"/>
            </a:endParaRPr>
          </a:p>
          <a:p>
            <a:pPr algn="ctr">
              <a:defRPr/>
            </a:pPr>
            <a:endParaRPr lang="en-US" i="1" dirty="0">
              <a:solidFill>
                <a:srgbClr val="33CC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  <a:cs typeface="+mn-cs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19200" y="5334000"/>
            <a:ext cx="7924800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srgbClr val="FFFF66"/>
              </a:solidFill>
              <a:latin typeface="Times New Roman" charset="0"/>
              <a:cs typeface="+mn-cs"/>
            </a:endParaRPr>
          </a:p>
          <a:p>
            <a:pPr>
              <a:defRPr/>
            </a:pPr>
            <a:r>
              <a:rPr lang="en-US" sz="2000" dirty="0">
                <a:solidFill>
                  <a:srgbClr val="FFFF66"/>
                </a:solidFill>
                <a:latin typeface="Times New Roman" charset="0"/>
                <a:cs typeface="+mn-cs"/>
              </a:rPr>
              <a:t> </a:t>
            </a:r>
            <a:r>
              <a:rPr lang="en-US" sz="1800" baseline="30000" dirty="0">
                <a:solidFill>
                  <a:srgbClr val="FFFF66"/>
                </a:solidFill>
                <a:latin typeface="Geneva" charset="0"/>
                <a:cs typeface="+mn-cs"/>
              </a:rPr>
              <a:t>1</a:t>
            </a:r>
            <a:r>
              <a:rPr lang="en-US" sz="1800" dirty="0">
                <a:solidFill>
                  <a:srgbClr val="FFFF66"/>
                </a:solidFill>
                <a:latin typeface="Geneva" charset="0"/>
                <a:cs typeface="+mn-cs"/>
              </a:rPr>
              <a:t>Center for Astrophysics and Space Astronomy (CASA)</a:t>
            </a:r>
          </a:p>
          <a:p>
            <a:pPr>
              <a:defRPr/>
            </a:pPr>
            <a:r>
              <a:rPr lang="en-US" sz="1800" dirty="0">
                <a:solidFill>
                  <a:srgbClr val="FFFF66"/>
                </a:solidFill>
                <a:latin typeface="Geneva" charset="0"/>
                <a:cs typeface="+mn-cs"/>
              </a:rPr>
              <a:t>Department of Astrophysical and Planetary Sciences (APS) </a:t>
            </a:r>
          </a:p>
          <a:p>
            <a:pPr>
              <a:defRPr/>
            </a:pPr>
            <a:r>
              <a:rPr lang="en-US" sz="1800" dirty="0">
                <a:solidFill>
                  <a:srgbClr val="FFFF66"/>
                </a:solidFill>
                <a:latin typeface="Geneva" charset="0"/>
                <a:cs typeface="+mn-cs"/>
              </a:rPr>
              <a:t>                   University of Colorado,  Boulder</a:t>
            </a:r>
            <a:endParaRPr lang="en-US" sz="2000" dirty="0">
              <a:solidFill>
                <a:srgbClr val="FFFF66"/>
              </a:solidFill>
              <a:latin typeface="Times New Roman" charset="0"/>
              <a:cs typeface="+mn-cs"/>
            </a:endParaRPr>
          </a:p>
          <a:p>
            <a:pPr>
              <a:defRPr/>
            </a:pPr>
            <a:endParaRPr lang="en-US" sz="2000" dirty="0">
              <a:solidFill>
                <a:srgbClr val="FFFF66"/>
              </a:solidFill>
              <a:latin typeface="Times New Roman" charset="0"/>
              <a:cs typeface="+mn-cs"/>
            </a:endParaRPr>
          </a:p>
          <a:p>
            <a:pPr algn="ctr">
              <a:defRPr/>
            </a:pPr>
            <a:endParaRPr lang="en-US" i="1" baseline="30000" dirty="0">
              <a:solidFill>
                <a:srgbClr val="33CC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43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H46_47_ALMA_HS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928" y="1447800"/>
            <a:ext cx="4523672" cy="3404810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752600" y="5791200"/>
            <a:ext cx="614287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Times New Roman" charset="0"/>
                <a:cs typeface="+mn-cs"/>
              </a:rPr>
              <a:t>  </a:t>
            </a:r>
            <a:r>
              <a:rPr lang="en-US" dirty="0">
                <a:solidFill>
                  <a:srgbClr val="04FFE4"/>
                </a:solidFill>
                <a:latin typeface="Geneva" charset="0"/>
                <a:cs typeface="+mn-cs"/>
              </a:rPr>
              <a:t>HH 46/47  </a:t>
            </a:r>
            <a:r>
              <a:rPr lang="en-US" dirty="0" smtClean="0">
                <a:solidFill>
                  <a:srgbClr val="FF3300"/>
                </a:solidFill>
                <a:latin typeface="Geneva" charset="0"/>
                <a:cs typeface="+mn-cs"/>
              </a:rPr>
              <a:t>CO </a:t>
            </a:r>
            <a:r>
              <a:rPr lang="en-US" dirty="0">
                <a:solidFill>
                  <a:srgbClr val="04FFE4"/>
                </a:solidFill>
                <a:latin typeface="Geneva" charset="0"/>
                <a:cs typeface="+mn-cs"/>
              </a:rPr>
              <a:t>CO</a:t>
            </a:r>
            <a:r>
              <a:rPr lang="en-US" dirty="0">
                <a:solidFill>
                  <a:srgbClr val="FF3300"/>
                </a:solidFill>
                <a:latin typeface="Geneva" charset="0"/>
                <a:cs typeface="+mn-cs"/>
              </a:rPr>
              <a:t> (ALMA)</a:t>
            </a:r>
            <a:r>
              <a:rPr lang="en-US" dirty="0">
                <a:latin typeface="Geneva" charset="0"/>
                <a:cs typeface="+mn-cs"/>
              </a:rPr>
              <a:t>,  </a:t>
            </a:r>
            <a:r>
              <a:rPr lang="en-US" dirty="0">
                <a:solidFill>
                  <a:srgbClr val="3366FF"/>
                </a:solidFill>
                <a:latin typeface="Geneva" charset="0"/>
                <a:cs typeface="+mn-cs"/>
              </a:rPr>
              <a:t>[SII] (HST) </a:t>
            </a:r>
          </a:p>
          <a:p>
            <a:pPr>
              <a:defRPr/>
            </a:pPr>
            <a:r>
              <a:rPr lang="en-US" dirty="0">
                <a:solidFill>
                  <a:schemeClr val="hlink"/>
                </a:solidFill>
                <a:latin typeface="Geneva" charset="0"/>
                <a:cs typeface="+mn-cs"/>
              </a:rPr>
              <a:t>                   </a:t>
            </a:r>
            <a:r>
              <a:rPr lang="en-US" dirty="0" smtClean="0">
                <a:solidFill>
                  <a:schemeClr val="hlink"/>
                </a:solidFill>
                <a:latin typeface="Geneva" charset="0"/>
                <a:cs typeface="+mn-cs"/>
              </a:rPr>
              <a:t>(</a:t>
            </a:r>
            <a:r>
              <a:rPr lang="en-US" dirty="0" err="1">
                <a:solidFill>
                  <a:schemeClr val="hlink"/>
                </a:solidFill>
                <a:latin typeface="Geneva" charset="0"/>
                <a:cs typeface="+mn-cs"/>
              </a:rPr>
              <a:t>Arce</a:t>
            </a:r>
            <a:r>
              <a:rPr lang="en-US" dirty="0">
                <a:solidFill>
                  <a:schemeClr val="hlink"/>
                </a:solidFill>
                <a:latin typeface="Geneva" charset="0"/>
                <a:cs typeface="+mn-cs"/>
              </a:rPr>
              <a:t>+ 2013)</a:t>
            </a:r>
            <a:endParaRPr lang="en-US" dirty="0">
              <a:latin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82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834" name="Text Box 2"/>
          <p:cNvSpPr txBox="1">
            <a:spLocks noChangeArrowheads="1"/>
          </p:cNvSpPr>
          <p:nvPr/>
        </p:nvSpPr>
        <p:spPr bwMode="auto">
          <a:xfrm>
            <a:off x="5562600" y="136525"/>
            <a:ext cx="36115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latin typeface="Times New Roman" charset="0"/>
                <a:cs typeface="+mn-cs"/>
              </a:rPr>
              <a:t>         </a:t>
            </a:r>
            <a:r>
              <a:rPr lang="en-US">
                <a:latin typeface="Geneva" charset="0"/>
                <a:cs typeface="+mn-cs"/>
              </a:rPr>
              <a:t>HH 46/47</a:t>
            </a:r>
          </a:p>
          <a:p>
            <a:pPr>
              <a:defRPr/>
            </a:pPr>
            <a:r>
              <a:rPr lang="en-US">
                <a:solidFill>
                  <a:schemeClr val="hlink"/>
                </a:solidFill>
                <a:latin typeface="Geneva" charset="0"/>
                <a:cs typeface="+mn-cs"/>
              </a:rPr>
              <a:t>(Hartigan et al. 05, AJ)</a:t>
            </a:r>
            <a:endParaRPr lang="en-US">
              <a:latin typeface="Geneva" charset="0"/>
              <a:cs typeface="+mn-cs"/>
            </a:endParaRPr>
          </a:p>
        </p:txBody>
      </p:sp>
      <p:pic>
        <p:nvPicPr>
          <p:cNvPr id="30722" name="Picture 3" descr="HH47_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75261">
            <a:off x="0" y="1943100"/>
            <a:ext cx="9705975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2836" name="Text Box 4"/>
          <p:cNvSpPr txBox="1">
            <a:spLocks noChangeArrowheads="1"/>
          </p:cNvSpPr>
          <p:nvPr/>
        </p:nvSpPr>
        <p:spPr bwMode="auto">
          <a:xfrm>
            <a:off x="457200" y="6069013"/>
            <a:ext cx="1689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66FFFF"/>
                </a:solidFill>
                <a:latin typeface="Geneva" charset="0"/>
                <a:cs typeface="+mn-cs"/>
              </a:rPr>
              <a:t>HST 1994</a:t>
            </a:r>
            <a:endParaRPr lang="en-US">
              <a:solidFill>
                <a:srgbClr val="66FFFF"/>
              </a:solidFill>
              <a:latin typeface="Times New Roman" charset="0"/>
              <a:cs typeface="+mn-cs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5791200" y="1373188"/>
            <a:ext cx="2582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66"/>
                </a:solidFill>
                <a:latin typeface="Geneva" charset="0"/>
              </a:rPr>
              <a:t>V</a:t>
            </a:r>
            <a:r>
              <a:rPr lang="en-US" baseline="-25000">
                <a:solidFill>
                  <a:srgbClr val="FFFF66"/>
                </a:solidFill>
                <a:latin typeface="Geneva" charset="0"/>
              </a:rPr>
              <a:t>PM</a:t>
            </a:r>
            <a:r>
              <a:rPr lang="en-US">
                <a:solidFill>
                  <a:srgbClr val="FFFF66"/>
                </a:solidFill>
                <a:latin typeface="Geneva" charset="0"/>
              </a:rPr>
              <a:t> ~ 300 km/s</a:t>
            </a:r>
          </a:p>
        </p:txBody>
      </p:sp>
    </p:spTree>
    <p:extLst>
      <p:ext uri="{BB962C8B-B14F-4D97-AF65-F5344CB8AC3E}">
        <p14:creationId xmlns:p14="http://schemas.microsoft.com/office/powerpoint/2010/main" val="237075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882" name="Text Box 2"/>
          <p:cNvSpPr txBox="1">
            <a:spLocks noChangeArrowheads="1"/>
          </p:cNvSpPr>
          <p:nvPr/>
        </p:nvSpPr>
        <p:spPr bwMode="auto">
          <a:xfrm>
            <a:off x="457200" y="6069013"/>
            <a:ext cx="1765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66FFFF"/>
                </a:solidFill>
                <a:latin typeface="Geneva" charset="0"/>
                <a:cs typeface="+mn-cs"/>
              </a:rPr>
              <a:t>HST 1997</a:t>
            </a:r>
            <a:r>
              <a:rPr lang="en-US">
                <a:solidFill>
                  <a:schemeClr val="hlink"/>
                </a:solidFill>
                <a:latin typeface="Times New Roman" charset="0"/>
                <a:cs typeface="+mn-cs"/>
              </a:rPr>
              <a:t> </a:t>
            </a:r>
          </a:p>
        </p:txBody>
      </p:sp>
      <p:pic>
        <p:nvPicPr>
          <p:cNvPr id="32770" name="Picture 3" descr="HH47_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75261">
            <a:off x="0" y="1943100"/>
            <a:ext cx="9705975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4884" name="Text Box 4"/>
          <p:cNvSpPr txBox="1">
            <a:spLocks noChangeArrowheads="1"/>
          </p:cNvSpPr>
          <p:nvPr/>
        </p:nvSpPr>
        <p:spPr bwMode="auto">
          <a:xfrm>
            <a:off x="5562600" y="136525"/>
            <a:ext cx="364648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Times New Roman" charset="0"/>
                <a:cs typeface="+mn-cs"/>
              </a:rPr>
              <a:t>        </a:t>
            </a:r>
            <a:r>
              <a:rPr lang="en-US" dirty="0">
                <a:solidFill>
                  <a:srgbClr val="04FFE4"/>
                </a:solidFill>
                <a:latin typeface="Times New Roman" charset="0"/>
                <a:cs typeface="+mn-cs"/>
              </a:rPr>
              <a:t> </a:t>
            </a:r>
            <a:r>
              <a:rPr lang="en-US" dirty="0">
                <a:solidFill>
                  <a:srgbClr val="04FFE4"/>
                </a:solidFill>
                <a:latin typeface="Geneva" charset="0"/>
                <a:cs typeface="+mn-cs"/>
              </a:rPr>
              <a:t>HH 46/47</a:t>
            </a:r>
          </a:p>
          <a:p>
            <a:pPr>
              <a:defRPr/>
            </a:pPr>
            <a:r>
              <a:rPr lang="en-US" dirty="0">
                <a:solidFill>
                  <a:schemeClr val="hlink"/>
                </a:solidFill>
                <a:latin typeface="Geneva" charset="0"/>
                <a:cs typeface="+mn-cs"/>
              </a:rPr>
              <a:t>(</a:t>
            </a:r>
            <a:r>
              <a:rPr lang="en-US" dirty="0" err="1">
                <a:solidFill>
                  <a:schemeClr val="hlink"/>
                </a:solidFill>
                <a:latin typeface="Geneva" charset="0"/>
                <a:cs typeface="+mn-cs"/>
              </a:rPr>
              <a:t>Hartigan</a:t>
            </a:r>
            <a:r>
              <a:rPr lang="en-US" dirty="0">
                <a:solidFill>
                  <a:schemeClr val="hlink"/>
                </a:solidFill>
                <a:latin typeface="Geneva" charset="0"/>
                <a:cs typeface="+mn-cs"/>
              </a:rPr>
              <a:t> et al. 05, AJ)</a:t>
            </a:r>
            <a:endParaRPr lang="en-US" dirty="0">
              <a:latin typeface="Geneva" charset="0"/>
              <a:cs typeface="+mn-cs"/>
            </a:endParaRPr>
          </a:p>
        </p:txBody>
      </p:sp>
      <p:sp>
        <p:nvSpPr>
          <p:cNvPr id="32772" name="Rectangle 1"/>
          <p:cNvSpPr>
            <a:spLocks noChangeArrowheads="1"/>
          </p:cNvSpPr>
          <p:nvPr/>
        </p:nvSpPr>
        <p:spPr bwMode="auto">
          <a:xfrm>
            <a:off x="5791200" y="1373188"/>
            <a:ext cx="2582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66"/>
                </a:solidFill>
                <a:latin typeface="Geneva" charset="0"/>
              </a:rPr>
              <a:t>V</a:t>
            </a:r>
            <a:r>
              <a:rPr lang="en-US" baseline="-25000">
                <a:solidFill>
                  <a:srgbClr val="FFFF66"/>
                </a:solidFill>
                <a:latin typeface="Geneva" charset="0"/>
              </a:rPr>
              <a:t>PM</a:t>
            </a:r>
            <a:r>
              <a:rPr lang="en-US">
                <a:solidFill>
                  <a:srgbClr val="FFFF66"/>
                </a:solidFill>
                <a:latin typeface="Geneva" charset="0"/>
              </a:rPr>
              <a:t> ~ 300 km/s</a:t>
            </a:r>
          </a:p>
        </p:txBody>
      </p:sp>
    </p:spTree>
    <p:extLst>
      <p:ext uri="{BB962C8B-B14F-4D97-AF65-F5344CB8AC3E}">
        <p14:creationId xmlns:p14="http://schemas.microsoft.com/office/powerpoint/2010/main" val="135282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fig_HH46_Stanke_H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8839200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92202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Times New Roman" charset="0"/>
                <a:cs typeface="+mn-cs"/>
              </a:rPr>
              <a:t>  </a:t>
            </a:r>
            <a:r>
              <a:rPr lang="en-US" dirty="0">
                <a:solidFill>
                  <a:srgbClr val="04FFE4"/>
                </a:solidFill>
                <a:latin typeface="Geneva" charset="0"/>
                <a:cs typeface="+mn-cs"/>
              </a:rPr>
              <a:t>HH 46/47 </a:t>
            </a:r>
            <a:r>
              <a:rPr lang="en-US" dirty="0">
                <a:solidFill>
                  <a:srgbClr val="FFFF66"/>
                </a:solidFill>
                <a:latin typeface="Geneva" charset="0"/>
                <a:cs typeface="+mn-cs"/>
              </a:rPr>
              <a:t>   H</a:t>
            </a:r>
            <a:r>
              <a:rPr lang="en-US" dirty="0">
                <a:solidFill>
                  <a:srgbClr val="FFFF66"/>
                </a:solidFill>
                <a:latin typeface="Symbol" charset="2"/>
                <a:cs typeface="Symbol" charset="2"/>
              </a:rPr>
              <a:t>a</a:t>
            </a:r>
            <a:r>
              <a:rPr lang="en-US" dirty="0">
                <a:solidFill>
                  <a:srgbClr val="FFFF66"/>
                </a:solidFill>
                <a:latin typeface="Geneva" charset="0"/>
                <a:cs typeface="+mn-cs"/>
              </a:rPr>
              <a:t>      </a:t>
            </a:r>
          </a:p>
          <a:p>
            <a:pPr>
              <a:defRPr/>
            </a:pPr>
            <a:r>
              <a:rPr lang="en-US" dirty="0">
                <a:solidFill>
                  <a:srgbClr val="FFFF66"/>
                </a:solidFill>
                <a:latin typeface="Geneva" charset="0"/>
                <a:cs typeface="+mn-cs"/>
              </a:rPr>
              <a:t>       CO confined to &lt;10% of Size &amp;  Velocity ! </a:t>
            </a:r>
          </a:p>
          <a:p>
            <a:pPr>
              <a:defRPr/>
            </a:pPr>
            <a:r>
              <a:rPr lang="en-US" dirty="0">
                <a:solidFill>
                  <a:schemeClr val="hlink"/>
                </a:solidFill>
                <a:latin typeface="Geneva" charset="0"/>
                <a:cs typeface="+mn-cs"/>
              </a:rPr>
              <a:t>  </a:t>
            </a:r>
            <a:endParaRPr lang="en-US" sz="2000" dirty="0">
              <a:latin typeface="Geneva" charset="0"/>
              <a:cs typeface="+mn-cs"/>
            </a:endParaRPr>
          </a:p>
        </p:txBody>
      </p:sp>
      <p:sp>
        <p:nvSpPr>
          <p:cNvPr id="36867" name="Rectangle 1"/>
          <p:cNvSpPr>
            <a:spLocks noChangeArrowheads="1"/>
          </p:cNvSpPr>
          <p:nvPr/>
        </p:nvSpPr>
        <p:spPr bwMode="auto">
          <a:xfrm>
            <a:off x="457200" y="6172200"/>
            <a:ext cx="6172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chemeClr val="hlink"/>
                </a:solidFill>
                <a:latin typeface="Geneva" charset="0"/>
              </a:rPr>
              <a:t> (Stanke, McCaugrean, &amp; Zinnecker 1999)</a:t>
            </a:r>
            <a:endParaRPr lang="en-US" sz="2000"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76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CARMA_Orion_Tmax_Sii_H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636" y="12095"/>
            <a:ext cx="4618164" cy="674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2400" y="183847"/>
            <a:ext cx="2582758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FF66"/>
                </a:solidFill>
                <a:latin typeface="Geneva" charset="0"/>
              </a:rPr>
              <a:t>Orion A</a:t>
            </a:r>
          </a:p>
          <a:p>
            <a:endParaRPr lang="en-US" sz="3200" dirty="0">
              <a:solidFill>
                <a:srgbClr val="FFFF66"/>
              </a:solidFill>
              <a:latin typeface="Geneva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Geneva" charset="0"/>
              </a:rPr>
              <a:t>CO 1-0   </a:t>
            </a:r>
            <a:r>
              <a:rPr lang="en-US" dirty="0" err="1" smtClean="0">
                <a:solidFill>
                  <a:srgbClr val="FF0000"/>
                </a:solidFill>
                <a:latin typeface="Geneva" charset="0"/>
              </a:rPr>
              <a:t>T</a:t>
            </a:r>
            <a:r>
              <a:rPr lang="en-US" baseline="-25000" dirty="0" err="1" smtClean="0">
                <a:solidFill>
                  <a:srgbClr val="FF0000"/>
                </a:solidFill>
                <a:latin typeface="Geneva" charset="0"/>
              </a:rPr>
              <a:t>peak</a:t>
            </a:r>
            <a:endParaRPr lang="en-US" baseline="-25000" dirty="0" smtClean="0">
              <a:solidFill>
                <a:srgbClr val="FF0000"/>
              </a:solidFill>
              <a:latin typeface="Geneva" charset="0"/>
            </a:endParaRPr>
          </a:p>
          <a:p>
            <a:endParaRPr lang="en-US" dirty="0" smtClean="0">
              <a:solidFill>
                <a:srgbClr val="FF0000"/>
              </a:solidFill>
              <a:latin typeface="Geneva" charset="0"/>
            </a:endParaRPr>
          </a:p>
          <a:p>
            <a:r>
              <a:rPr lang="en-US" dirty="0" err="1" smtClean="0">
                <a:solidFill>
                  <a:srgbClr val="FF0000"/>
                </a:solidFill>
                <a:latin typeface="Geneva" charset="0"/>
              </a:rPr>
              <a:t>CARMAOrion</a:t>
            </a:r>
            <a:endParaRPr lang="en-US" dirty="0">
              <a:solidFill>
                <a:srgbClr val="FF0000"/>
              </a:solidFill>
              <a:latin typeface="Geneva" charset="0"/>
            </a:endParaRPr>
          </a:p>
          <a:p>
            <a:r>
              <a:rPr lang="en-US" sz="1800" dirty="0" smtClean="0">
                <a:solidFill>
                  <a:srgbClr val="FF0000"/>
                </a:solidFill>
                <a:latin typeface="Geneva" charset="0"/>
              </a:rPr>
              <a:t>(Kong </a:t>
            </a:r>
            <a:r>
              <a:rPr lang="en-US" sz="1800" dirty="0">
                <a:solidFill>
                  <a:srgbClr val="FF0000"/>
                </a:solidFill>
                <a:latin typeface="Geneva" charset="0"/>
              </a:rPr>
              <a:t>S. et al</a:t>
            </a:r>
            <a:r>
              <a:rPr lang="en-US" sz="1800" dirty="0" smtClean="0">
                <a:solidFill>
                  <a:srgbClr val="FF0000"/>
                </a:solidFill>
                <a:latin typeface="Geneva" charset="0"/>
              </a:rPr>
              <a:t>. 2018)</a:t>
            </a:r>
          </a:p>
          <a:p>
            <a:endParaRPr lang="en-US" dirty="0">
              <a:solidFill>
                <a:srgbClr val="FF0000"/>
              </a:solidFill>
              <a:latin typeface="Geneva" charset="0"/>
            </a:endParaRPr>
          </a:p>
          <a:p>
            <a:r>
              <a:rPr lang="en-US" dirty="0" smtClean="0">
                <a:solidFill>
                  <a:srgbClr val="33CCFF"/>
                </a:solidFill>
                <a:latin typeface="Geneva" charset="0"/>
              </a:rPr>
              <a:t>[SII] CTIO 4m</a:t>
            </a:r>
          </a:p>
          <a:p>
            <a:endParaRPr lang="en-US" dirty="0" smtClean="0">
              <a:solidFill>
                <a:srgbClr val="FF0000"/>
              </a:solidFill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04273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ChangeArrowheads="1"/>
          </p:cNvSpPr>
          <p:nvPr/>
        </p:nvSpPr>
        <p:spPr bwMode="auto">
          <a:xfrm>
            <a:off x="381000" y="152400"/>
            <a:ext cx="8534400" cy="310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Geneva" charset="0"/>
              </a:rPr>
              <a:t>Orion OMC1:  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N-body dynamics in dense gas =&gt; Orbit decay 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Geneva" charset="0"/>
              </a:rPr>
              <a:t>      </a:t>
            </a:r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=&gt; N-body dynamics:  important for IMF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</a:t>
            </a:r>
          </a:p>
        </p:txBody>
      </p:sp>
      <p:pic>
        <p:nvPicPr>
          <p:cNvPr id="100354" name="Picture 2" descr="12CO_3_2_1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t="2222" r="4946" b="2469"/>
          <a:stretch/>
        </p:blipFill>
        <p:spPr bwMode="auto">
          <a:xfrm>
            <a:off x="2346476" y="152400"/>
            <a:ext cx="4366381" cy="653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Rectangle 1"/>
          <p:cNvSpPr>
            <a:spLocks noChangeArrowheads="1"/>
          </p:cNvSpPr>
          <p:nvPr/>
        </p:nvSpPr>
        <p:spPr bwMode="auto">
          <a:xfrm>
            <a:off x="152400" y="609600"/>
            <a:ext cx="3581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CO 1-0</a:t>
            </a:r>
          </a:p>
          <a:p>
            <a:endParaRPr lang="en-US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V = 4 – 12 km/s</a:t>
            </a:r>
          </a:p>
          <a:p>
            <a:endParaRPr lang="en-US" sz="2000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Kong </a:t>
            </a:r>
            <a:r>
              <a:rPr lang="en-US" sz="2000" dirty="0">
                <a:solidFill>
                  <a:srgbClr val="8BFFE7"/>
                </a:solidFill>
                <a:latin typeface="Geneva" charset="0"/>
              </a:rPr>
              <a:t>S. et al</a:t>
            </a:r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.2018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5229722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ChangeArrowheads="1"/>
          </p:cNvSpPr>
          <p:nvPr/>
        </p:nvSpPr>
        <p:spPr bwMode="auto">
          <a:xfrm>
            <a:off x="228600" y="152400"/>
            <a:ext cx="9067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  =&gt;  Novae, stellar mergers, SNe, Protostellar mergers?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</a:t>
            </a:r>
          </a:p>
        </p:txBody>
      </p:sp>
      <p:pic>
        <p:nvPicPr>
          <p:cNvPr id="102402" name="Picture 1" descr="12CO_4_3_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0"/>
            <a:ext cx="4743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2400" y="609600"/>
            <a:ext cx="3581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CO 1-0</a:t>
            </a:r>
          </a:p>
          <a:p>
            <a:endParaRPr lang="en-US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V = 4 – 12 km/s</a:t>
            </a:r>
          </a:p>
          <a:p>
            <a:endParaRPr lang="en-US" sz="2000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Kong </a:t>
            </a:r>
            <a:r>
              <a:rPr lang="en-US" sz="2000" dirty="0">
                <a:solidFill>
                  <a:srgbClr val="8BFFE7"/>
                </a:solidFill>
                <a:latin typeface="Geneva" charset="0"/>
              </a:rPr>
              <a:t>S. et al</a:t>
            </a:r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.2018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022393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ChangeArrowheads="1"/>
          </p:cNvSpPr>
          <p:nvPr/>
        </p:nvSpPr>
        <p:spPr bwMode="auto">
          <a:xfrm>
            <a:off x="228600" y="152400"/>
            <a:ext cx="9067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  =&gt;  Novae, stellar mergers, SNe, Protostellar mergers?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</a:t>
            </a:r>
          </a:p>
        </p:txBody>
      </p:sp>
      <p:pic>
        <p:nvPicPr>
          <p:cNvPr id="104450" name="Picture 1" descr="12CO_5_4_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0"/>
            <a:ext cx="4748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2400" y="609600"/>
            <a:ext cx="3581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CO 1-0</a:t>
            </a:r>
          </a:p>
          <a:p>
            <a:endParaRPr lang="en-US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V = 4 – 12 km/s</a:t>
            </a:r>
          </a:p>
          <a:p>
            <a:endParaRPr lang="en-US" sz="2000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Kong </a:t>
            </a:r>
            <a:r>
              <a:rPr lang="en-US" sz="2000" dirty="0">
                <a:solidFill>
                  <a:srgbClr val="8BFFE7"/>
                </a:solidFill>
                <a:latin typeface="Geneva" charset="0"/>
              </a:rPr>
              <a:t>S. et al</a:t>
            </a:r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.2018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7124756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ChangeArrowheads="1"/>
          </p:cNvSpPr>
          <p:nvPr/>
        </p:nvSpPr>
        <p:spPr bwMode="auto">
          <a:xfrm>
            <a:off x="228600" y="152400"/>
            <a:ext cx="9067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  =&gt;  Novae, stellar mergers, SNe, Protostellar mergers?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</a:t>
            </a:r>
          </a:p>
        </p:txBody>
      </p:sp>
      <p:pic>
        <p:nvPicPr>
          <p:cNvPr id="106498" name="Picture 1" descr="12CO_6_5_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0"/>
            <a:ext cx="4743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2400" y="609600"/>
            <a:ext cx="3581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CO 1-0</a:t>
            </a:r>
          </a:p>
          <a:p>
            <a:endParaRPr lang="en-US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V = 4 – 12 km/s</a:t>
            </a:r>
          </a:p>
          <a:p>
            <a:endParaRPr lang="en-US" sz="2000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Kong </a:t>
            </a:r>
            <a:r>
              <a:rPr lang="en-US" sz="2000" dirty="0">
                <a:solidFill>
                  <a:srgbClr val="8BFFE7"/>
                </a:solidFill>
                <a:latin typeface="Geneva" charset="0"/>
              </a:rPr>
              <a:t>S. et al</a:t>
            </a:r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.2018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0628497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ChangeArrowheads="1"/>
          </p:cNvSpPr>
          <p:nvPr/>
        </p:nvSpPr>
        <p:spPr bwMode="auto">
          <a:xfrm>
            <a:off x="228600" y="152400"/>
            <a:ext cx="90678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eneva" charset="0"/>
              </a:rPr>
              <a:t>?</a:t>
            </a:r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</a:t>
            </a:r>
          </a:p>
        </p:txBody>
      </p:sp>
      <p:pic>
        <p:nvPicPr>
          <p:cNvPr id="108546" name="Picture 1" descr="12CO_7_6_5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0"/>
            <a:ext cx="4737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2400" y="609600"/>
            <a:ext cx="3581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CO 1-0</a:t>
            </a:r>
          </a:p>
          <a:p>
            <a:endParaRPr lang="en-US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V = 4 – 12 km/s</a:t>
            </a:r>
          </a:p>
          <a:p>
            <a:endParaRPr lang="en-US" sz="2000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Kong </a:t>
            </a:r>
            <a:r>
              <a:rPr lang="en-US" sz="2000" dirty="0">
                <a:solidFill>
                  <a:srgbClr val="8BFFE7"/>
                </a:solidFill>
                <a:latin typeface="Geneva" charset="0"/>
              </a:rPr>
              <a:t>S. et al</a:t>
            </a:r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.2018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9974269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1551_Subaru_Ha_Sii_w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8167" y="0"/>
            <a:ext cx="11392647" cy="6858000"/>
          </a:xfrm>
          <a:prstGeom prst="rect">
            <a:avLst/>
          </a:prstGeom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5105400" y="990600"/>
            <a:ext cx="15478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3300"/>
                </a:solidFill>
                <a:latin typeface="Geneva" charset="0"/>
                <a:cs typeface="+mn-cs"/>
              </a:rPr>
              <a:t>HL &amp; XZ Tau</a:t>
            </a:r>
            <a:endParaRPr lang="en-US" sz="2000" dirty="0">
              <a:solidFill>
                <a:srgbClr val="FF3300"/>
              </a:solidFill>
              <a:latin typeface="Geneva" charset="0"/>
              <a:cs typeface="+mn-cs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4495800" y="1357313"/>
            <a:ext cx="762000" cy="70008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 flipH="1">
            <a:off x="4648200" y="1859756"/>
            <a:ext cx="762000" cy="70008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462587" y="1535668"/>
            <a:ext cx="8899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 smtClean="0">
                <a:solidFill>
                  <a:srgbClr val="FF3300"/>
                </a:solidFill>
                <a:latin typeface="Geneva" charset="0"/>
                <a:cs typeface="+mn-cs"/>
              </a:rPr>
              <a:t>HH 30</a:t>
            </a:r>
            <a:endParaRPr lang="en-US" sz="2000" dirty="0">
              <a:solidFill>
                <a:srgbClr val="FF3300"/>
              </a:solidFill>
              <a:latin typeface="Geneva" charset="0"/>
              <a:cs typeface="+mn-cs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4648200" y="4052887"/>
            <a:ext cx="76200" cy="105251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240813" y="5257800"/>
            <a:ext cx="6741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 smtClean="0">
                <a:solidFill>
                  <a:srgbClr val="FF3300"/>
                </a:solidFill>
                <a:latin typeface="Geneva" charset="0"/>
                <a:cs typeface="+mn-cs"/>
              </a:rPr>
              <a:t>IRS5 </a:t>
            </a:r>
            <a:endParaRPr lang="en-US" sz="2000" dirty="0">
              <a:solidFill>
                <a:srgbClr val="FF3300"/>
              </a:solidFill>
              <a:latin typeface="Geneva" charset="0"/>
              <a:cs typeface="+mn-cs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484563" y="152400"/>
            <a:ext cx="13398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33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L1551</a:t>
            </a:r>
            <a:endParaRPr lang="en-US" sz="2000" dirty="0">
              <a:solidFill>
                <a:srgbClr val="FF3300"/>
              </a:solidFill>
              <a:latin typeface="Geneva" charset="0"/>
              <a:cs typeface="+mn-cs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7623175" y="166688"/>
            <a:ext cx="1139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3300"/>
                </a:solidFill>
                <a:latin typeface="Geneva" charset="0"/>
                <a:cs typeface="+mn-cs"/>
              </a:rPr>
              <a:t>H</a:t>
            </a:r>
            <a:r>
              <a:rPr lang="en-US" dirty="0">
                <a:solidFill>
                  <a:srgbClr val="FF3300"/>
                </a:solidFill>
                <a:cs typeface="+mn-cs"/>
                <a:sym typeface="Symbol" charset="0"/>
              </a:rPr>
              <a:t></a:t>
            </a:r>
            <a:r>
              <a:rPr lang="en-US" sz="2000" dirty="0">
                <a:solidFill>
                  <a:srgbClr val="FF3300"/>
                </a:solidFill>
                <a:latin typeface="Geneva" charset="0"/>
                <a:cs typeface="+mn-cs"/>
              </a:rPr>
              <a:t> </a:t>
            </a:r>
            <a:r>
              <a:rPr lang="en-US" sz="2000" dirty="0">
                <a:solidFill>
                  <a:srgbClr val="43E4FF"/>
                </a:solidFill>
                <a:latin typeface="Geneva" charset="0"/>
                <a:cs typeface="+mn-cs"/>
              </a:rPr>
              <a:t>[SII]</a:t>
            </a:r>
          </a:p>
        </p:txBody>
      </p:sp>
    </p:spTree>
    <p:extLst>
      <p:ext uri="{BB962C8B-B14F-4D97-AF65-F5344CB8AC3E}">
        <p14:creationId xmlns:p14="http://schemas.microsoft.com/office/powerpoint/2010/main" val="367147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228600" y="152400"/>
            <a:ext cx="9067800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Geneva" charset="0"/>
              </a:rPr>
              <a:t>How</a:t>
            </a:r>
            <a:r>
              <a:rPr lang="en-US" dirty="0" smtClean="0">
                <a:solidFill>
                  <a:srgbClr val="000000"/>
                </a:solidFill>
                <a:latin typeface="Geneva" charset="0"/>
              </a:rPr>
              <a:t>?</a:t>
            </a:r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</a:t>
            </a:r>
          </a:p>
        </p:txBody>
      </p:sp>
      <p:pic>
        <p:nvPicPr>
          <p:cNvPr id="20482" name="Picture 1" descr="12CO_8_7_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0"/>
            <a:ext cx="4759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2400" y="609600"/>
            <a:ext cx="3581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CO 1-0</a:t>
            </a:r>
          </a:p>
          <a:p>
            <a:endParaRPr lang="en-US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V = 4 – 12 km/s</a:t>
            </a:r>
          </a:p>
          <a:p>
            <a:endParaRPr lang="en-US" sz="2000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Kong </a:t>
            </a:r>
            <a:r>
              <a:rPr lang="en-US" sz="2000" dirty="0">
                <a:solidFill>
                  <a:srgbClr val="8BFFE7"/>
                </a:solidFill>
                <a:latin typeface="Geneva" charset="0"/>
              </a:rPr>
              <a:t>S. et al</a:t>
            </a:r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.2018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708461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CARMA_Orion_Tmax_Sii_H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636" y="12095"/>
            <a:ext cx="4618164" cy="674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2400" y="183847"/>
            <a:ext cx="2582758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FF66"/>
                </a:solidFill>
                <a:latin typeface="Geneva" charset="0"/>
              </a:rPr>
              <a:t>Orion A</a:t>
            </a:r>
          </a:p>
          <a:p>
            <a:endParaRPr lang="en-US" sz="3200" dirty="0">
              <a:solidFill>
                <a:srgbClr val="FFFF66"/>
              </a:solidFill>
              <a:latin typeface="Geneva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Geneva" charset="0"/>
              </a:rPr>
              <a:t>CO 1-0   </a:t>
            </a:r>
            <a:r>
              <a:rPr lang="en-US" dirty="0" err="1" smtClean="0">
                <a:solidFill>
                  <a:srgbClr val="FF0000"/>
                </a:solidFill>
                <a:latin typeface="Geneva" charset="0"/>
              </a:rPr>
              <a:t>T</a:t>
            </a:r>
            <a:r>
              <a:rPr lang="en-US" baseline="-25000" dirty="0" err="1" smtClean="0">
                <a:solidFill>
                  <a:srgbClr val="FF0000"/>
                </a:solidFill>
                <a:latin typeface="Geneva" charset="0"/>
              </a:rPr>
              <a:t>peak</a:t>
            </a:r>
            <a:endParaRPr lang="en-US" baseline="-25000" dirty="0" smtClean="0">
              <a:solidFill>
                <a:srgbClr val="FF0000"/>
              </a:solidFill>
              <a:latin typeface="Geneva" charset="0"/>
            </a:endParaRPr>
          </a:p>
          <a:p>
            <a:endParaRPr lang="en-US" dirty="0" smtClean="0">
              <a:solidFill>
                <a:srgbClr val="FF0000"/>
              </a:solidFill>
              <a:latin typeface="Geneva" charset="0"/>
            </a:endParaRPr>
          </a:p>
          <a:p>
            <a:r>
              <a:rPr lang="en-US" dirty="0" err="1" smtClean="0">
                <a:solidFill>
                  <a:srgbClr val="FF0000"/>
                </a:solidFill>
                <a:latin typeface="Geneva" charset="0"/>
              </a:rPr>
              <a:t>CARMAOrion</a:t>
            </a:r>
            <a:endParaRPr lang="en-US" dirty="0">
              <a:solidFill>
                <a:srgbClr val="FF0000"/>
              </a:solidFill>
              <a:latin typeface="Geneva" charset="0"/>
            </a:endParaRPr>
          </a:p>
          <a:p>
            <a:r>
              <a:rPr lang="en-US" sz="1800" dirty="0" smtClean="0">
                <a:solidFill>
                  <a:srgbClr val="FF0000"/>
                </a:solidFill>
                <a:latin typeface="Geneva" charset="0"/>
              </a:rPr>
              <a:t>(Kong </a:t>
            </a:r>
            <a:r>
              <a:rPr lang="en-US" sz="1800" dirty="0">
                <a:solidFill>
                  <a:srgbClr val="FF0000"/>
                </a:solidFill>
                <a:latin typeface="Geneva" charset="0"/>
              </a:rPr>
              <a:t>S. et al</a:t>
            </a:r>
            <a:r>
              <a:rPr lang="en-US" sz="1800" dirty="0" smtClean="0">
                <a:solidFill>
                  <a:srgbClr val="FF0000"/>
                </a:solidFill>
                <a:latin typeface="Geneva" charset="0"/>
              </a:rPr>
              <a:t>. 2018)</a:t>
            </a:r>
          </a:p>
          <a:p>
            <a:endParaRPr lang="en-US" dirty="0">
              <a:solidFill>
                <a:srgbClr val="FF0000"/>
              </a:solidFill>
              <a:latin typeface="Geneva" charset="0"/>
            </a:endParaRPr>
          </a:p>
          <a:p>
            <a:r>
              <a:rPr lang="en-US" dirty="0" smtClean="0">
                <a:solidFill>
                  <a:srgbClr val="33CCFF"/>
                </a:solidFill>
                <a:latin typeface="Geneva" charset="0"/>
              </a:rPr>
              <a:t>[SII] CTIO 4m</a:t>
            </a:r>
          </a:p>
          <a:p>
            <a:endParaRPr lang="en-US" dirty="0" smtClean="0">
              <a:solidFill>
                <a:srgbClr val="FF0000"/>
              </a:solidFill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65044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ChangeArrowheads="1"/>
          </p:cNvSpPr>
          <p:nvPr/>
        </p:nvSpPr>
        <p:spPr bwMode="auto">
          <a:xfrm>
            <a:off x="228600" y="152400"/>
            <a:ext cx="9067800" cy="883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Geneva" charset="0"/>
              </a:rPr>
              <a:t>How Common are Explosive Outflows?:  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Several  `fossil’ Galactic candidates  exist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~ isotropic for ~10</a:t>
            </a:r>
            <a:r>
              <a:rPr lang="en-US" baseline="30000" dirty="0">
                <a:solidFill>
                  <a:srgbClr val="000000"/>
                </a:solidFill>
                <a:latin typeface="Geneva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Geneva" charset="0"/>
              </a:rPr>
              <a:t> years</a:t>
            </a: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   bipolar on longer times (e.g. DR 21)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=&gt; Few % of known (massive-star) outflows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Geneva" charset="0"/>
              </a:rPr>
              <a:t>Luminous Extra-Galactic IR-transients</a:t>
            </a: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 </a:t>
            </a: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 ~150 IR-only transients in ~20 nearby star-forming</a:t>
            </a: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       galaxies</a:t>
            </a: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   3.6 &amp; 4.5 </a:t>
            </a:r>
            <a:r>
              <a:rPr lang="en-US" sz="3200" dirty="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dirty="0">
                <a:solidFill>
                  <a:srgbClr val="000000"/>
                </a:solidFill>
                <a:latin typeface="Geneva" charset="0"/>
              </a:rPr>
              <a:t>m Spitzer SPIRITS Sources </a:t>
            </a: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        (</a:t>
            </a:r>
            <a:r>
              <a:rPr lang="en-US" dirty="0" err="1">
                <a:solidFill>
                  <a:srgbClr val="000000"/>
                </a:solidFill>
                <a:latin typeface="Geneva" charset="0"/>
              </a:rPr>
              <a:t>Kaslilwal</a:t>
            </a:r>
            <a:r>
              <a:rPr lang="en-US" dirty="0">
                <a:solidFill>
                  <a:srgbClr val="000000"/>
                </a:solidFill>
                <a:latin typeface="Geneva" charset="0"/>
              </a:rPr>
              <a:t>+ 2017)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  =&gt;  Novae, stellar mergers, SNe, Protostellar mergers?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</a:t>
            </a:r>
          </a:p>
        </p:txBody>
      </p:sp>
      <p:pic>
        <p:nvPicPr>
          <p:cNvPr id="124930" name="Picture 1" descr="OriA_south_CO_7_2_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170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81000" y="609600"/>
            <a:ext cx="150554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Outflows</a:t>
            </a:r>
          </a:p>
          <a:p>
            <a:endParaRPr lang="en-US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dirty="0" smtClean="0">
                <a:solidFill>
                  <a:srgbClr val="FFFF66"/>
                </a:solidFill>
                <a:latin typeface="Geneva" charset="0"/>
              </a:rPr>
              <a:t>CO 1-0</a:t>
            </a:r>
          </a:p>
          <a:p>
            <a:endParaRPr lang="en-US" dirty="0">
              <a:solidFill>
                <a:srgbClr val="FFFF66"/>
              </a:solidFill>
              <a:latin typeface="Geneva" charset="0"/>
            </a:endParaRPr>
          </a:p>
          <a:p>
            <a:r>
              <a:rPr lang="en-US" sz="1800" dirty="0">
                <a:solidFill>
                  <a:srgbClr val="FFFF66"/>
                </a:solidFill>
                <a:latin typeface="Geneva" charset="0"/>
              </a:rPr>
              <a:t>2.6 mm</a:t>
            </a:r>
          </a:p>
          <a:p>
            <a:endParaRPr lang="en-US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06284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ChangeArrowheads="1"/>
          </p:cNvSpPr>
          <p:nvPr/>
        </p:nvSpPr>
        <p:spPr bwMode="auto">
          <a:xfrm>
            <a:off x="228600" y="152400"/>
            <a:ext cx="9067800" cy="883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Geneva" charset="0"/>
              </a:rPr>
              <a:t>How Common are Explosive Outflows?:  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Several  `fossil’ Galactic candidates  exist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~ isotropic for ~10</a:t>
            </a:r>
            <a:r>
              <a:rPr lang="en-US" baseline="30000" dirty="0">
                <a:solidFill>
                  <a:srgbClr val="000000"/>
                </a:solidFill>
                <a:latin typeface="Geneva" charset="0"/>
              </a:rPr>
              <a:t>3</a:t>
            </a:r>
            <a:r>
              <a:rPr lang="en-US" dirty="0">
                <a:solidFill>
                  <a:srgbClr val="000000"/>
                </a:solidFill>
                <a:latin typeface="Geneva" charset="0"/>
              </a:rPr>
              <a:t> years</a:t>
            </a: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   bipolar on longer times (e.g. DR 21)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=&gt; Few % of known (massive-star) outflows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Geneva" charset="0"/>
              </a:rPr>
              <a:t>Luminous Extra-Galactic IR-transients</a:t>
            </a: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 </a:t>
            </a: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 ~150 IR-only transients in ~20 nearby star-forming</a:t>
            </a: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       galaxies</a:t>
            </a: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   3.6 &amp; 4.5 </a:t>
            </a:r>
            <a:r>
              <a:rPr lang="en-US" sz="3200" dirty="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 dirty="0">
                <a:solidFill>
                  <a:srgbClr val="000000"/>
                </a:solidFill>
                <a:latin typeface="Geneva" charset="0"/>
              </a:rPr>
              <a:t>m Spitzer SPIRITS Sources </a:t>
            </a: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        (</a:t>
            </a:r>
            <a:r>
              <a:rPr lang="en-US" dirty="0" err="1">
                <a:solidFill>
                  <a:srgbClr val="000000"/>
                </a:solidFill>
                <a:latin typeface="Geneva" charset="0"/>
              </a:rPr>
              <a:t>Kaslilwal</a:t>
            </a:r>
            <a:r>
              <a:rPr lang="en-US" dirty="0">
                <a:solidFill>
                  <a:srgbClr val="000000"/>
                </a:solidFill>
                <a:latin typeface="Geneva" charset="0"/>
              </a:rPr>
              <a:t>+ 2017)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  =&gt;  Novae, stellar mergers, SNe, Protostellar mergers?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</a:t>
            </a:r>
          </a:p>
        </p:txBody>
      </p:sp>
      <p:pic>
        <p:nvPicPr>
          <p:cNvPr id="126978" name="Picture 1" descr="OriA_south_Sii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173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/>
          <p:nvPr/>
        </p:nvCxnSpPr>
        <p:spPr bwMode="auto">
          <a:xfrm flipV="1">
            <a:off x="4959048" y="2830286"/>
            <a:ext cx="1741714" cy="153609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33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3048001" y="5181600"/>
            <a:ext cx="838199" cy="10668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33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4726820" y="1574800"/>
            <a:ext cx="1335314" cy="249041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33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4124476" y="4184952"/>
            <a:ext cx="530983" cy="73781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33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1000" y="609600"/>
            <a:ext cx="1633781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Outflows</a:t>
            </a:r>
          </a:p>
          <a:p>
            <a:endParaRPr lang="en-US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dirty="0" smtClean="0">
                <a:solidFill>
                  <a:srgbClr val="FFFF66"/>
                </a:solidFill>
                <a:latin typeface="Geneva" charset="0"/>
              </a:rPr>
              <a:t>[SII]</a:t>
            </a:r>
          </a:p>
          <a:p>
            <a:endParaRPr lang="en-US" dirty="0">
              <a:solidFill>
                <a:srgbClr val="FFFF66"/>
              </a:solidFill>
              <a:latin typeface="Geneva" charset="0"/>
            </a:endParaRPr>
          </a:p>
          <a:p>
            <a:r>
              <a:rPr lang="en-US" sz="1600" dirty="0">
                <a:solidFill>
                  <a:srgbClr val="FFFF66"/>
                </a:solidFill>
                <a:latin typeface="Geneva" charset="0"/>
              </a:rPr>
              <a:t>6716/6731 A</a:t>
            </a:r>
          </a:p>
          <a:p>
            <a:r>
              <a:rPr lang="en-US" dirty="0" smtClean="0">
                <a:solidFill>
                  <a:srgbClr val="FFFF66"/>
                </a:solidFill>
                <a:latin typeface="Geneva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107615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4770" name="Picture 2" descr="HH34_Subaru_Ha_Sii_me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87147" y="1054204"/>
            <a:ext cx="2804884" cy="176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64771" name="Rectangle 3"/>
          <p:cNvSpPr>
            <a:spLocks noChangeArrowheads="1"/>
          </p:cNvSpPr>
          <p:nvPr/>
        </p:nvSpPr>
        <p:spPr bwMode="auto">
          <a:xfrm>
            <a:off x="57265" y="242888"/>
            <a:ext cx="244407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</a:rPr>
              <a:t>HH  34 / 201 / 222 </a:t>
            </a:r>
            <a:r>
              <a:rPr lang="en-US" sz="1800" dirty="0">
                <a:solidFill>
                  <a:srgbClr val="FFFF66"/>
                </a:solidFill>
                <a:effectLst/>
                <a:latin typeface="Geneva" charset="0"/>
              </a:rPr>
              <a:t>   </a:t>
            </a:r>
            <a:endParaRPr lang="en-US" sz="1800" dirty="0" smtClean="0">
              <a:solidFill>
                <a:srgbClr val="FFFF66"/>
              </a:solidFill>
              <a:effectLst/>
              <a:latin typeface="Geneva" charset="0"/>
            </a:endParaRPr>
          </a:p>
          <a:p>
            <a:r>
              <a:rPr lang="en-US" sz="1800" dirty="0" smtClean="0">
                <a:solidFill>
                  <a:srgbClr val="02FFF0"/>
                </a:solidFill>
                <a:effectLst/>
                <a:latin typeface="Geneva" charset="0"/>
              </a:rPr>
              <a:t>Ha</a:t>
            </a:r>
            <a:r>
              <a:rPr lang="en-US" sz="1800" dirty="0" smtClean="0">
                <a:solidFill>
                  <a:srgbClr val="FFFF66"/>
                </a:solidFill>
                <a:effectLst/>
                <a:latin typeface="Geneva" charset="0"/>
              </a:rPr>
              <a:t> </a:t>
            </a:r>
            <a:r>
              <a:rPr lang="en-US" sz="1800" dirty="0">
                <a:solidFill>
                  <a:srgbClr val="FF3300"/>
                </a:solidFill>
                <a:effectLst/>
                <a:latin typeface="Geneva" charset="0"/>
              </a:rPr>
              <a:t>[S </a:t>
            </a:r>
            <a:r>
              <a:rPr lang="en-US" sz="1400" dirty="0">
                <a:solidFill>
                  <a:srgbClr val="FF3300"/>
                </a:solidFill>
                <a:effectLst/>
                <a:latin typeface="Geneva" charset="0"/>
              </a:rPr>
              <a:t>II</a:t>
            </a:r>
            <a:r>
              <a:rPr lang="en-US" sz="1800" dirty="0">
                <a:solidFill>
                  <a:srgbClr val="FF3300"/>
                </a:solidFill>
                <a:effectLst/>
                <a:latin typeface="Geneva" charset="0"/>
              </a:rPr>
              <a:t>]  </a:t>
            </a:r>
            <a:endParaRPr lang="en-US" sz="1800" dirty="0" smtClean="0">
              <a:solidFill>
                <a:srgbClr val="FF3300"/>
              </a:solidFill>
              <a:effectLst/>
              <a:latin typeface="Geneva" charset="0"/>
            </a:endParaRPr>
          </a:p>
          <a:p>
            <a:r>
              <a:rPr lang="en-US" sz="1400" dirty="0" smtClean="0">
                <a:solidFill>
                  <a:srgbClr val="FFCCF5"/>
                </a:solidFill>
                <a:effectLst/>
                <a:latin typeface="Geneva" charset="0"/>
              </a:rPr>
              <a:t>(</a:t>
            </a:r>
            <a:r>
              <a:rPr lang="en-US" sz="1400" dirty="0">
                <a:solidFill>
                  <a:srgbClr val="FFCCF5"/>
                </a:solidFill>
                <a:effectLst/>
                <a:latin typeface="Geneva" charset="0"/>
              </a:rPr>
              <a:t>Reipurth+     Subaru)</a:t>
            </a:r>
            <a:endParaRPr lang="en-US" sz="2000" baseline="-25000" dirty="0">
              <a:solidFill>
                <a:srgbClr val="66FFFF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01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4770" name="Picture 2" descr="HH34_Subaru_Ha_Sii_med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19061" y="1242672"/>
            <a:ext cx="6875045" cy="432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64771" name="Rectangle 3"/>
          <p:cNvSpPr>
            <a:spLocks noChangeArrowheads="1"/>
          </p:cNvSpPr>
          <p:nvPr/>
        </p:nvSpPr>
        <p:spPr bwMode="auto">
          <a:xfrm>
            <a:off x="57265" y="242888"/>
            <a:ext cx="244407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</a:rPr>
              <a:t>HH  34 / 201 / 222 </a:t>
            </a:r>
            <a:r>
              <a:rPr lang="en-US" sz="1800" dirty="0">
                <a:solidFill>
                  <a:srgbClr val="FFFF66"/>
                </a:solidFill>
                <a:effectLst/>
                <a:latin typeface="Geneva" charset="0"/>
              </a:rPr>
              <a:t>   </a:t>
            </a:r>
            <a:endParaRPr lang="en-US" sz="1800" dirty="0" smtClean="0">
              <a:solidFill>
                <a:srgbClr val="FFFF66"/>
              </a:solidFill>
              <a:effectLst/>
              <a:latin typeface="Geneva" charset="0"/>
            </a:endParaRPr>
          </a:p>
          <a:p>
            <a:r>
              <a:rPr lang="en-US" sz="1800" dirty="0" smtClean="0">
                <a:solidFill>
                  <a:srgbClr val="02FFF0"/>
                </a:solidFill>
                <a:effectLst/>
                <a:latin typeface="Geneva" charset="0"/>
              </a:rPr>
              <a:t>Ha</a:t>
            </a:r>
            <a:r>
              <a:rPr lang="en-US" sz="1800" dirty="0" smtClean="0">
                <a:solidFill>
                  <a:srgbClr val="FFFF66"/>
                </a:solidFill>
                <a:effectLst/>
                <a:latin typeface="Geneva" charset="0"/>
              </a:rPr>
              <a:t> </a:t>
            </a:r>
            <a:r>
              <a:rPr lang="en-US" sz="1800" dirty="0">
                <a:solidFill>
                  <a:srgbClr val="FF3300"/>
                </a:solidFill>
                <a:effectLst/>
                <a:latin typeface="Geneva" charset="0"/>
              </a:rPr>
              <a:t>[S </a:t>
            </a:r>
            <a:r>
              <a:rPr lang="en-US" sz="1400" dirty="0">
                <a:solidFill>
                  <a:srgbClr val="FF3300"/>
                </a:solidFill>
                <a:effectLst/>
                <a:latin typeface="Geneva" charset="0"/>
              </a:rPr>
              <a:t>II</a:t>
            </a:r>
            <a:r>
              <a:rPr lang="en-US" sz="1800" dirty="0">
                <a:solidFill>
                  <a:srgbClr val="FF3300"/>
                </a:solidFill>
                <a:effectLst/>
                <a:latin typeface="Geneva" charset="0"/>
              </a:rPr>
              <a:t>]  </a:t>
            </a:r>
            <a:endParaRPr lang="en-US" sz="1800" dirty="0" smtClean="0">
              <a:solidFill>
                <a:srgbClr val="FF3300"/>
              </a:solidFill>
              <a:effectLst/>
              <a:latin typeface="Geneva" charset="0"/>
            </a:endParaRPr>
          </a:p>
          <a:p>
            <a:r>
              <a:rPr lang="en-US" sz="1400" dirty="0" smtClean="0">
                <a:solidFill>
                  <a:srgbClr val="FFCCF5"/>
                </a:solidFill>
                <a:effectLst/>
                <a:latin typeface="Geneva" charset="0"/>
              </a:rPr>
              <a:t>(</a:t>
            </a:r>
            <a:r>
              <a:rPr lang="en-US" sz="1400" dirty="0">
                <a:solidFill>
                  <a:srgbClr val="FFCCF5"/>
                </a:solidFill>
                <a:effectLst/>
                <a:latin typeface="Geneva" charset="0"/>
              </a:rPr>
              <a:t>Reipurth+     Subaru)</a:t>
            </a:r>
            <a:endParaRPr lang="en-US" sz="2000" baseline="-25000" dirty="0">
              <a:solidFill>
                <a:srgbClr val="66FFFF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13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ngc1333_SpitzerMosaic_ani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2181225"/>
            <a:ext cx="7620000" cy="1122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1283" name="Rectangle 3"/>
          <p:cNvSpPr>
            <a:spLocks noChangeArrowheads="1"/>
          </p:cNvSpPr>
          <p:nvPr/>
        </p:nvSpPr>
        <p:spPr bwMode="auto">
          <a:xfrm>
            <a:off x="6908800" y="4937125"/>
            <a:ext cx="3302000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000">
              <a:solidFill>
                <a:srgbClr val="FF0000"/>
              </a:solidFill>
              <a:latin typeface="Times New Roman" charset="0"/>
              <a:cs typeface="+mn-cs"/>
            </a:endParaRPr>
          </a:p>
          <a:p>
            <a:pPr>
              <a:defRPr/>
            </a:pPr>
            <a:r>
              <a:rPr lang="en-US" sz="2000">
                <a:solidFill>
                  <a:srgbClr val="06F6FF"/>
                </a:solidFill>
                <a:latin typeface="Geneva" charset="0"/>
                <a:cs typeface="+mn-cs"/>
              </a:rPr>
              <a:t>H</a:t>
            </a:r>
            <a:r>
              <a:rPr lang="en-US" sz="2000">
                <a:solidFill>
                  <a:srgbClr val="06F6FF"/>
                </a:solidFill>
                <a:cs typeface="+mn-cs"/>
                <a:sym typeface="Symbol" charset="0"/>
              </a:rPr>
              <a:t></a:t>
            </a:r>
            <a:r>
              <a:rPr lang="en-US" sz="2000">
                <a:solidFill>
                  <a:schemeClr val="hlink"/>
                </a:solidFill>
                <a:latin typeface="Geneva" charset="0"/>
                <a:cs typeface="+mn-cs"/>
              </a:rPr>
              <a:t>, </a:t>
            </a:r>
            <a:r>
              <a:rPr lang="en-US" sz="2000">
                <a:solidFill>
                  <a:schemeClr val="accent1"/>
                </a:solidFill>
                <a:latin typeface="Geneva" charset="0"/>
                <a:cs typeface="+mn-cs"/>
              </a:rPr>
              <a:t>[SII]</a:t>
            </a:r>
            <a:endParaRPr lang="en-US" sz="2000">
              <a:solidFill>
                <a:schemeClr val="hlink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sz="2000">
                <a:solidFill>
                  <a:schemeClr val="hlink"/>
                </a:solidFill>
                <a:latin typeface="Geneva" charset="0"/>
                <a:cs typeface="+mn-cs"/>
              </a:rPr>
              <a:t>  </a:t>
            </a:r>
            <a:r>
              <a:rPr lang="en-US" sz="1600">
                <a:solidFill>
                  <a:schemeClr val="hlink"/>
                </a:solidFill>
                <a:latin typeface="Geneva" charset="0"/>
                <a:cs typeface="+mn-cs"/>
              </a:rPr>
              <a:t>Walawender, Bally,   </a:t>
            </a:r>
          </a:p>
          <a:p>
            <a:pPr>
              <a:defRPr/>
            </a:pPr>
            <a:r>
              <a:rPr lang="en-US" sz="1600">
                <a:solidFill>
                  <a:schemeClr val="hlink"/>
                </a:solidFill>
                <a:latin typeface="Geneva" charset="0"/>
                <a:cs typeface="+mn-cs"/>
              </a:rPr>
              <a:t>  Reipurth (06)</a:t>
            </a:r>
          </a:p>
          <a:p>
            <a:pPr>
              <a:defRPr/>
            </a:pPr>
            <a:r>
              <a:rPr lang="en-US" sz="2000">
                <a:solidFill>
                  <a:srgbClr val="01FF0B"/>
                </a:solidFill>
                <a:latin typeface="Geneva" charset="0"/>
                <a:cs typeface="+mn-cs"/>
              </a:rPr>
              <a:t>Spitzer/IRAC</a:t>
            </a:r>
            <a:endParaRPr lang="en-US" sz="2000">
              <a:solidFill>
                <a:schemeClr val="hlink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sz="2000">
                <a:solidFill>
                  <a:schemeClr val="hlink"/>
                </a:solidFill>
                <a:latin typeface="Geneva" charset="0"/>
                <a:cs typeface="+mn-cs"/>
              </a:rPr>
              <a:t>  </a:t>
            </a:r>
            <a:r>
              <a:rPr lang="en-US" sz="1600">
                <a:solidFill>
                  <a:schemeClr val="hlink"/>
                </a:solidFill>
                <a:latin typeface="Geneva" charset="0"/>
                <a:cs typeface="+mn-cs"/>
              </a:rPr>
              <a:t>Jorgensen et.  (06)</a:t>
            </a:r>
          </a:p>
        </p:txBody>
      </p:sp>
      <p:sp>
        <p:nvSpPr>
          <p:cNvPr id="1121284" name="Text Box 4"/>
          <p:cNvSpPr txBox="1">
            <a:spLocks noChangeArrowheads="1"/>
          </p:cNvSpPr>
          <p:nvPr/>
        </p:nvSpPr>
        <p:spPr bwMode="auto">
          <a:xfrm>
            <a:off x="6808788" y="774700"/>
            <a:ext cx="2093912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0" dirty="0">
                <a:solidFill>
                  <a:srgbClr val="33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cs typeface="+mn-cs"/>
              </a:rPr>
              <a:t> </a:t>
            </a:r>
            <a:r>
              <a:rPr lang="en-US" sz="3200" b="0" dirty="0">
                <a:solidFill>
                  <a:srgbClr val="06F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Outflows</a:t>
            </a:r>
          </a:p>
          <a:p>
            <a:pPr>
              <a:defRPr/>
            </a:pPr>
            <a:r>
              <a:rPr lang="en-US" sz="3200" b="0" dirty="0">
                <a:solidFill>
                  <a:srgbClr val="06F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 </a:t>
            </a:r>
            <a:r>
              <a:rPr lang="en-US" sz="2000" b="0" dirty="0">
                <a:solidFill>
                  <a:srgbClr val="FF3300"/>
                </a:solidFill>
                <a:latin typeface="Geneva" charset="0"/>
                <a:cs typeface="+mn-cs"/>
              </a:rPr>
              <a:t>~150 YSOs</a:t>
            </a:r>
          </a:p>
          <a:p>
            <a:pPr>
              <a:defRPr/>
            </a:pPr>
            <a:r>
              <a:rPr lang="en-US" sz="2000" b="0" dirty="0">
                <a:solidFill>
                  <a:srgbClr val="FF3300"/>
                </a:solidFill>
                <a:latin typeface="Geneva" charset="0"/>
                <a:cs typeface="+mn-cs"/>
              </a:rPr>
              <a:t>    in NGC 1333</a:t>
            </a:r>
            <a:endParaRPr lang="en-US" sz="3600" dirty="0">
              <a:solidFill>
                <a:schemeClr val="accent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79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1333_Ha_Sii_H2_inner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7420510" cy="6781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77425" y="0"/>
            <a:ext cx="173391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rgbClr val="FFFF00"/>
                </a:solidFill>
                <a:latin typeface="Geneva" charset="0"/>
              </a:rPr>
              <a:t>NGC </a:t>
            </a:r>
            <a:r>
              <a:rPr lang="en-US" b="0" dirty="0" smtClean="0">
                <a:solidFill>
                  <a:srgbClr val="FFFF00"/>
                </a:solidFill>
                <a:latin typeface="Geneva" charset="0"/>
              </a:rPr>
              <a:t>1333</a:t>
            </a:r>
          </a:p>
          <a:p>
            <a:endParaRPr lang="en-US" b="0" dirty="0" smtClean="0">
              <a:solidFill>
                <a:srgbClr val="FFFF00"/>
              </a:solidFill>
              <a:latin typeface="Geneva" charset="0"/>
            </a:endParaRPr>
          </a:p>
          <a:p>
            <a:r>
              <a:rPr lang="en-US" b="0" dirty="0" smtClean="0">
                <a:solidFill>
                  <a:srgbClr val="04FFE4"/>
                </a:solidFill>
                <a:latin typeface="Geneva" charset="0"/>
              </a:rPr>
              <a:t>   Ha, [SII]</a:t>
            </a:r>
          </a:p>
          <a:p>
            <a:r>
              <a:rPr lang="en-US" b="0" dirty="0" smtClean="0">
                <a:solidFill>
                  <a:srgbClr val="FF0000"/>
                </a:solidFill>
                <a:latin typeface="Geneva" charset="0"/>
              </a:rPr>
              <a:t>   H</a:t>
            </a:r>
            <a:r>
              <a:rPr lang="en-US" b="0" baseline="-25000" dirty="0" smtClean="0">
                <a:solidFill>
                  <a:srgbClr val="FF0000"/>
                </a:solidFill>
                <a:latin typeface="Geneva" charset="0"/>
              </a:rPr>
              <a:t>2</a:t>
            </a:r>
            <a:endParaRPr lang="en-US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81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gc1333_carma_ira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5" y="1066800"/>
            <a:ext cx="6218105" cy="59620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34200" y="0"/>
            <a:ext cx="2157224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rgbClr val="FFFF00"/>
                </a:solidFill>
                <a:latin typeface="Geneva" charset="0"/>
              </a:rPr>
              <a:t>NGC </a:t>
            </a:r>
            <a:r>
              <a:rPr lang="en-US" b="0" dirty="0" smtClean="0">
                <a:solidFill>
                  <a:srgbClr val="FFFF00"/>
                </a:solidFill>
                <a:latin typeface="Geneva" charset="0"/>
              </a:rPr>
              <a:t>1333</a:t>
            </a:r>
          </a:p>
          <a:p>
            <a:endParaRPr lang="en-US" b="0" dirty="0" smtClean="0">
              <a:solidFill>
                <a:srgbClr val="FFFF00"/>
              </a:solidFill>
              <a:latin typeface="Geneva" charset="0"/>
            </a:endParaRPr>
          </a:p>
          <a:p>
            <a:r>
              <a:rPr lang="en-US" b="0" dirty="0" smtClean="0">
                <a:solidFill>
                  <a:srgbClr val="04FFE4"/>
                </a:solidFill>
                <a:latin typeface="Geneva" charset="0"/>
              </a:rPr>
              <a:t>   </a:t>
            </a:r>
            <a:r>
              <a:rPr lang="en-US" b="0" dirty="0" smtClean="0">
                <a:solidFill>
                  <a:srgbClr val="33CC33"/>
                </a:solidFill>
                <a:latin typeface="Geneva" charset="0"/>
              </a:rPr>
              <a:t>8 </a:t>
            </a:r>
            <a:r>
              <a:rPr lang="en-US" sz="2800" b="0" dirty="0" smtClean="0">
                <a:solidFill>
                  <a:srgbClr val="33CC33"/>
                </a:solidFill>
                <a:latin typeface="Symbol" charset="2"/>
                <a:cs typeface="Symbol" charset="2"/>
              </a:rPr>
              <a:t>m</a:t>
            </a:r>
            <a:r>
              <a:rPr lang="en-US" b="0" dirty="0" smtClean="0">
                <a:solidFill>
                  <a:srgbClr val="33CC33"/>
                </a:solidFill>
                <a:latin typeface="Geneva" charset="0"/>
              </a:rPr>
              <a:t>m </a:t>
            </a:r>
          </a:p>
          <a:p>
            <a:r>
              <a:rPr lang="en-US" b="0" dirty="0">
                <a:solidFill>
                  <a:srgbClr val="04FFE4"/>
                </a:solidFill>
                <a:latin typeface="Geneva" charset="0"/>
              </a:rPr>
              <a:t> </a:t>
            </a:r>
            <a:r>
              <a:rPr lang="en-US" b="0" dirty="0" smtClean="0">
                <a:solidFill>
                  <a:srgbClr val="04FFE4"/>
                </a:solidFill>
                <a:latin typeface="Geneva" charset="0"/>
              </a:rPr>
              <a:t>  </a:t>
            </a:r>
            <a:r>
              <a:rPr lang="en-US" b="0" dirty="0" smtClean="0">
                <a:solidFill>
                  <a:srgbClr val="3366FF"/>
                </a:solidFill>
                <a:latin typeface="Geneva" charset="0"/>
              </a:rPr>
              <a:t>CO</a:t>
            </a:r>
            <a:r>
              <a:rPr lang="en-US" b="0" dirty="0" smtClean="0">
                <a:solidFill>
                  <a:srgbClr val="04FFE4"/>
                </a:solidFill>
                <a:latin typeface="Geneva" charset="0"/>
              </a:rPr>
              <a:t> </a:t>
            </a:r>
            <a:r>
              <a:rPr lang="en-US" b="0" dirty="0" smtClean="0">
                <a:solidFill>
                  <a:srgbClr val="FF0000"/>
                </a:solidFill>
                <a:latin typeface="Geneva" charset="0"/>
              </a:rPr>
              <a:t>CO</a:t>
            </a:r>
          </a:p>
          <a:p>
            <a:endParaRPr lang="en-US" b="0" baseline="-25000" dirty="0">
              <a:solidFill>
                <a:srgbClr val="FF0000"/>
              </a:solidFill>
              <a:latin typeface="Geneva" charset="0"/>
            </a:endParaRPr>
          </a:p>
          <a:p>
            <a:endParaRPr lang="en-US" b="0" baseline="-25000" dirty="0" smtClean="0">
              <a:solidFill>
                <a:srgbClr val="FF0000"/>
              </a:solidFill>
              <a:latin typeface="Geneva" charset="0"/>
            </a:endParaRPr>
          </a:p>
          <a:p>
            <a:r>
              <a:rPr lang="en-US" sz="1800" b="0" dirty="0" smtClean="0">
                <a:solidFill>
                  <a:srgbClr val="FFFF66"/>
                </a:solidFill>
                <a:latin typeface="Geneva" charset="0"/>
              </a:rPr>
              <a:t>CARMA</a:t>
            </a:r>
          </a:p>
          <a:p>
            <a:r>
              <a:rPr lang="en-US" sz="1800" b="0" dirty="0" smtClean="0">
                <a:solidFill>
                  <a:srgbClr val="FFFF66"/>
                </a:solidFill>
                <a:latin typeface="Geneva" charset="0"/>
              </a:rPr>
              <a:t>Plunkett+ (2013)</a:t>
            </a:r>
            <a:endParaRPr lang="en-US" sz="1200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utflow_feedback_Kong19_G28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5715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34200" y="0"/>
            <a:ext cx="2219929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solidFill>
                  <a:srgbClr val="FFFF00"/>
                </a:solidFill>
                <a:latin typeface="Geneva" charset="0"/>
              </a:rPr>
              <a:t>G28.37+0.07  </a:t>
            </a:r>
          </a:p>
          <a:p>
            <a:endParaRPr lang="en-US" b="0" dirty="0" smtClean="0">
              <a:solidFill>
                <a:srgbClr val="FFFF00"/>
              </a:solidFill>
              <a:latin typeface="Geneva" charset="0"/>
            </a:endParaRPr>
          </a:p>
          <a:p>
            <a:r>
              <a:rPr lang="en-US" b="0" dirty="0" smtClean="0">
                <a:solidFill>
                  <a:srgbClr val="04FFE4"/>
                </a:solidFill>
                <a:latin typeface="Geneva" charset="0"/>
              </a:rPr>
              <a:t>   </a:t>
            </a:r>
            <a:r>
              <a:rPr lang="en-US" b="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eneva" charset="0"/>
              </a:rPr>
              <a:t>8 </a:t>
            </a:r>
            <a:r>
              <a:rPr lang="en-US" sz="2800" b="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b="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Geneva" charset="0"/>
              </a:rPr>
              <a:t>m </a:t>
            </a:r>
          </a:p>
          <a:p>
            <a:r>
              <a:rPr lang="en-US" b="0" dirty="0">
                <a:solidFill>
                  <a:srgbClr val="04FFE4"/>
                </a:solidFill>
                <a:latin typeface="Geneva" charset="0"/>
              </a:rPr>
              <a:t> </a:t>
            </a:r>
            <a:r>
              <a:rPr lang="en-US" b="0" dirty="0" smtClean="0">
                <a:solidFill>
                  <a:srgbClr val="04FFE4"/>
                </a:solidFill>
                <a:latin typeface="Geneva" charset="0"/>
              </a:rPr>
              <a:t>  </a:t>
            </a:r>
            <a:r>
              <a:rPr lang="en-US" b="0" dirty="0" smtClean="0">
                <a:solidFill>
                  <a:srgbClr val="3366FF"/>
                </a:solidFill>
                <a:latin typeface="Geneva" charset="0"/>
              </a:rPr>
              <a:t>CO</a:t>
            </a:r>
            <a:r>
              <a:rPr lang="en-US" b="0" dirty="0" smtClean="0">
                <a:solidFill>
                  <a:srgbClr val="04FFE4"/>
                </a:solidFill>
                <a:latin typeface="Geneva" charset="0"/>
              </a:rPr>
              <a:t> </a:t>
            </a:r>
            <a:r>
              <a:rPr lang="en-US" b="0" dirty="0" smtClean="0">
                <a:solidFill>
                  <a:srgbClr val="FF0000"/>
                </a:solidFill>
                <a:latin typeface="Geneva" charset="0"/>
              </a:rPr>
              <a:t>CO</a:t>
            </a:r>
          </a:p>
          <a:p>
            <a:endParaRPr lang="en-US" b="0" baseline="-25000" dirty="0">
              <a:solidFill>
                <a:srgbClr val="FF0000"/>
              </a:solidFill>
              <a:latin typeface="Geneva" charset="0"/>
            </a:endParaRPr>
          </a:p>
          <a:p>
            <a:endParaRPr lang="en-US" b="0" baseline="-25000" dirty="0" smtClean="0">
              <a:solidFill>
                <a:srgbClr val="FF0000"/>
              </a:solidFill>
              <a:latin typeface="Geneva" charset="0"/>
            </a:endParaRPr>
          </a:p>
          <a:p>
            <a:r>
              <a:rPr lang="en-US" sz="1800" b="0" dirty="0" smtClean="0">
                <a:solidFill>
                  <a:srgbClr val="FFFF66"/>
                </a:solidFill>
                <a:latin typeface="Geneva" charset="0"/>
              </a:rPr>
              <a:t>ALMA</a:t>
            </a:r>
          </a:p>
          <a:p>
            <a:r>
              <a:rPr lang="en-US" sz="1800" b="0" dirty="0" smtClean="0">
                <a:solidFill>
                  <a:srgbClr val="FFFF66"/>
                </a:solidFill>
                <a:latin typeface="Geneva" charset="0"/>
              </a:rPr>
              <a:t>Kong+ (2019)</a:t>
            </a:r>
            <a:endParaRPr lang="en-US" sz="1200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78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ChangeArrowheads="1"/>
          </p:cNvSpPr>
          <p:nvPr/>
        </p:nvSpPr>
        <p:spPr bwMode="auto">
          <a:xfrm>
            <a:off x="381000" y="513577"/>
            <a:ext cx="8763000" cy="520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Geneva" charset="0"/>
              </a:rPr>
              <a:t> </a:t>
            </a:r>
            <a:r>
              <a:rPr lang="en-US" sz="2800" dirty="0" smtClean="0">
                <a:solidFill>
                  <a:srgbClr val="FF6600"/>
                </a:solidFill>
                <a:latin typeface="Geneva" charset="0"/>
              </a:rPr>
              <a:t>  </a:t>
            </a:r>
            <a:r>
              <a:rPr lang="en-US" sz="3600" dirty="0" smtClean="0">
                <a:solidFill>
                  <a:srgbClr val="02FFF9"/>
                </a:solidFill>
                <a:latin typeface="Geneva" charset="0"/>
              </a:rPr>
              <a:t>Accretion + Spin + Magnetic Fields </a:t>
            </a:r>
            <a:endParaRPr lang="en-US" sz="3600" dirty="0">
              <a:solidFill>
                <a:srgbClr val="02FFF9"/>
              </a:solidFill>
              <a:latin typeface="Geneva" charset="0"/>
            </a:endParaRPr>
          </a:p>
          <a:p>
            <a:r>
              <a:rPr lang="en-US" sz="2800" dirty="0" smtClean="0">
                <a:solidFill>
                  <a:srgbClr val="FF6600"/>
                </a:solidFill>
                <a:latin typeface="Geneva" charset="0"/>
              </a:rPr>
              <a:t>                             </a:t>
            </a:r>
          </a:p>
          <a:p>
            <a:r>
              <a:rPr lang="en-US" sz="2800" dirty="0" smtClean="0">
                <a:solidFill>
                  <a:srgbClr val="FF6600"/>
                </a:solidFill>
                <a:latin typeface="Geneva" charset="0"/>
              </a:rPr>
              <a:t>                           </a:t>
            </a:r>
            <a:r>
              <a:rPr lang="en-US" sz="2000" dirty="0" smtClean="0">
                <a:solidFill>
                  <a:srgbClr val="FDFFFD"/>
                </a:solidFill>
                <a:latin typeface="Geneva" charset="0"/>
              </a:rPr>
              <a:t>            </a:t>
            </a:r>
            <a:r>
              <a:rPr lang="en-US" dirty="0" smtClean="0">
                <a:solidFill>
                  <a:srgbClr val="FF0000"/>
                </a:solidFill>
                <a:latin typeface="Geneva" charset="0"/>
              </a:rPr>
              <a:t>   </a:t>
            </a:r>
          </a:p>
          <a:p>
            <a:pPr marL="342900" indent="-342900">
              <a:buFontTx/>
              <a:buChar char="-"/>
            </a:pPr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pPr marL="342900" indent="-342900">
              <a:buFontTx/>
              <a:buChar char="-"/>
            </a:pPr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Fossil record of accretion history, N-body dynamics</a:t>
            </a:r>
          </a:p>
          <a:p>
            <a:pPr marL="342900" indent="-342900">
              <a:buFontTx/>
              <a:buChar char="-"/>
            </a:pPr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Feedback Impact in Self-Regulation</a:t>
            </a:r>
          </a:p>
          <a:p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     </a:t>
            </a:r>
            <a:r>
              <a:rPr lang="en-US" dirty="0" smtClean="0">
                <a:solidFill>
                  <a:srgbClr val="FF0000"/>
                </a:solidFill>
                <a:latin typeface="Geneva" charset="0"/>
              </a:rPr>
              <a:t> (Couple P, E, directly into parent cloud)</a:t>
            </a:r>
          </a:p>
          <a:p>
            <a:pPr marL="342900" indent="-342900">
              <a:buFontTx/>
              <a:buChar char="-"/>
            </a:pPr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Most (all ?) YSOs have them </a:t>
            </a:r>
          </a:p>
          <a:p>
            <a:r>
              <a:rPr lang="en-US" dirty="0">
                <a:solidFill>
                  <a:srgbClr val="FFFF00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     </a:t>
            </a:r>
            <a:r>
              <a:rPr lang="en-US" dirty="0" smtClean="0">
                <a:solidFill>
                  <a:srgbClr val="FF0000"/>
                </a:solidFill>
                <a:latin typeface="Geneva" charset="0"/>
              </a:rPr>
              <a:t>(all accreting, spinning, magnetized systems?) </a:t>
            </a:r>
          </a:p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         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2485571" y="1868085"/>
            <a:ext cx="978408" cy="265515"/>
          </a:xfrm>
          <a:prstGeom prst="rightArrow">
            <a:avLst/>
          </a:prstGeom>
          <a:solidFill>
            <a:srgbClr val="04FFE4"/>
          </a:solidFill>
          <a:ln w="12700" cap="flat" cmpd="sng" algn="ctr">
            <a:solidFill>
              <a:srgbClr val="04FFE4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ymbol" charset="0"/>
              <a:ea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97804" y="1639669"/>
            <a:ext cx="19415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2FFF9"/>
                </a:solidFill>
                <a:latin typeface="Geneva" charset="0"/>
              </a:rPr>
              <a:t>Outflow</a:t>
            </a:r>
            <a:endParaRPr lang="en-US" sz="3600" dirty="0">
              <a:solidFill>
                <a:srgbClr val="02FFF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86400" y="1028841"/>
            <a:ext cx="21595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4FFE4"/>
                </a:solidFill>
                <a:latin typeface="Geneva" charset="0"/>
              </a:rPr>
              <a:t>(or radiation)</a:t>
            </a:r>
            <a:endParaRPr lang="en-US" dirty="0">
              <a:solidFill>
                <a:srgbClr val="04FF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97877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_Maud_Low_mass_comp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" y="654352"/>
            <a:ext cx="9144000" cy="58189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396335"/>
            <a:ext cx="3015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solidFill>
                  <a:srgbClr val="FF0000"/>
                </a:solidFill>
                <a:latin typeface="Geneva" charset="0"/>
              </a:rPr>
              <a:t>Maud et al. (2015)</a:t>
            </a:r>
            <a:endParaRPr lang="en-US" b="0" dirty="0">
              <a:solidFill>
                <a:srgbClr val="FF0000"/>
              </a:solidFill>
              <a:latin typeface="Geneva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05200" y="4812531"/>
            <a:ext cx="11183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solidFill>
                  <a:srgbClr val="000000"/>
                </a:solidFill>
                <a:latin typeface="Geneva" charset="0"/>
              </a:rPr>
              <a:t>Class I</a:t>
            </a:r>
            <a:endParaRPr lang="en-US" b="0" dirty="0">
              <a:solidFill>
                <a:srgbClr val="000000"/>
              </a:solidFill>
              <a:latin typeface="Geneva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31706" y="2821632"/>
            <a:ext cx="12489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Geneva" charset="0"/>
              </a:rPr>
              <a:t>Class 0</a:t>
            </a:r>
            <a:endParaRPr lang="en-US" b="0" dirty="0">
              <a:solidFill>
                <a:schemeClr val="bg1"/>
              </a:solidFill>
              <a:latin typeface="Geneva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2743200" y="3283297"/>
            <a:ext cx="337466" cy="45050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3383669" y="4179069"/>
            <a:ext cx="413631" cy="63346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0030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2" descr="Orion_VISTA_eso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66" y="-1165756"/>
            <a:ext cx="7752063" cy="920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31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 descr="12co_5_7_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-166688"/>
            <a:ext cx="8312150" cy="719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6803" name="Text Box 3"/>
          <p:cNvSpPr txBox="1">
            <a:spLocks noChangeArrowheads="1"/>
          </p:cNvSpPr>
          <p:nvPr/>
        </p:nvSpPr>
        <p:spPr bwMode="auto">
          <a:xfrm>
            <a:off x="493713" y="200025"/>
            <a:ext cx="827087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>
                <a:solidFill>
                  <a:srgbClr val="33CCFF"/>
                </a:solidFill>
                <a:latin typeface="Arial" charset="0"/>
                <a:cs typeface="+mn-cs"/>
              </a:rPr>
              <a:t>5</a:t>
            </a:r>
            <a:r>
              <a:rPr lang="en-US" b="0">
                <a:latin typeface="Arial" charset="0"/>
                <a:cs typeface="+mn-cs"/>
              </a:rPr>
              <a:t> </a:t>
            </a:r>
          </a:p>
          <a:p>
            <a:pPr>
              <a:defRPr/>
            </a:pPr>
            <a:r>
              <a:rPr lang="en-US" b="0">
                <a:solidFill>
                  <a:srgbClr val="01FF0B"/>
                </a:solidFill>
                <a:latin typeface="Arial" charset="0"/>
                <a:cs typeface="+mn-cs"/>
              </a:rPr>
              <a:t>7</a:t>
            </a:r>
            <a:endParaRPr lang="en-US" b="0">
              <a:latin typeface="Arial" charset="0"/>
              <a:cs typeface="+mn-cs"/>
            </a:endParaRPr>
          </a:p>
          <a:p>
            <a:pPr>
              <a:defRPr/>
            </a:pPr>
            <a:r>
              <a:rPr lang="en-US" b="0">
                <a:solidFill>
                  <a:srgbClr val="FF0603"/>
                </a:solidFill>
                <a:latin typeface="Arial" charset="0"/>
                <a:cs typeface="+mn-cs"/>
              </a:rPr>
              <a:t>9</a:t>
            </a:r>
          </a:p>
          <a:p>
            <a:pPr>
              <a:defRPr/>
            </a:pPr>
            <a:r>
              <a:rPr lang="en-US" b="0">
                <a:latin typeface="Arial" charset="0"/>
                <a:cs typeface="+mn-cs"/>
              </a:rPr>
              <a:t> </a:t>
            </a:r>
          </a:p>
          <a:p>
            <a:pPr>
              <a:defRPr/>
            </a:pPr>
            <a:r>
              <a:rPr lang="en-US" b="0">
                <a:latin typeface="Arial" charset="0"/>
                <a:cs typeface="+mn-cs"/>
              </a:rPr>
              <a:t>km/s</a:t>
            </a:r>
            <a:endParaRPr lang="en-US" b="0">
              <a:latin typeface="Times New Roman" charset="0"/>
              <a:cs typeface="+mn-cs"/>
            </a:endParaRPr>
          </a:p>
        </p:txBody>
      </p:sp>
      <p:sp>
        <p:nvSpPr>
          <p:cNvPr id="1356804" name="Rectangle 4"/>
          <p:cNvSpPr>
            <a:spLocks noChangeArrowheads="1"/>
          </p:cNvSpPr>
          <p:nvPr/>
        </p:nvSpPr>
        <p:spPr bwMode="auto">
          <a:xfrm>
            <a:off x="1676400" y="0"/>
            <a:ext cx="45566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 err="1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CARMAOrion</a:t>
            </a:r>
            <a:r>
              <a:rPr lang="en-US" b="0" dirty="0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 </a:t>
            </a:r>
            <a:r>
              <a:rPr lang="en-US" b="0" baseline="30000" dirty="0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12</a:t>
            </a:r>
            <a:r>
              <a:rPr lang="en-US" b="0" dirty="0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CO</a:t>
            </a:r>
            <a:r>
              <a:rPr lang="en-US" b="0" dirty="0">
                <a:latin typeface="Arial" charset="0"/>
                <a:cs typeface="+mn-cs"/>
              </a:rPr>
              <a:t> </a:t>
            </a:r>
            <a:r>
              <a:rPr lang="en-US" sz="2000" b="0" dirty="0" smtClean="0">
                <a:solidFill>
                  <a:srgbClr val="FFCCF5"/>
                </a:solidFill>
                <a:latin typeface="Arial" charset="0"/>
                <a:cs typeface="+mn-cs"/>
              </a:rPr>
              <a:t>(Kong+ 2018)</a:t>
            </a:r>
            <a:endParaRPr lang="en-US" sz="2000" b="0" dirty="0">
              <a:solidFill>
                <a:srgbClr val="FFCCF5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48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2" descr="12co_6_8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-166688"/>
            <a:ext cx="8312150" cy="719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8851" name="Text Box 3"/>
          <p:cNvSpPr txBox="1">
            <a:spLocks noChangeArrowheads="1"/>
          </p:cNvSpPr>
          <p:nvPr/>
        </p:nvSpPr>
        <p:spPr bwMode="auto">
          <a:xfrm>
            <a:off x="493713" y="200025"/>
            <a:ext cx="827087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>
                <a:solidFill>
                  <a:srgbClr val="33CCFF"/>
                </a:solidFill>
                <a:latin typeface="Arial" charset="0"/>
                <a:cs typeface="+mn-cs"/>
              </a:rPr>
              <a:t>6</a:t>
            </a:r>
            <a:r>
              <a:rPr lang="en-US" b="0">
                <a:latin typeface="Arial" charset="0"/>
                <a:cs typeface="+mn-cs"/>
              </a:rPr>
              <a:t> </a:t>
            </a:r>
          </a:p>
          <a:p>
            <a:pPr>
              <a:defRPr/>
            </a:pPr>
            <a:r>
              <a:rPr lang="en-US" b="0">
                <a:solidFill>
                  <a:srgbClr val="01FF0B"/>
                </a:solidFill>
                <a:latin typeface="Arial" charset="0"/>
                <a:cs typeface="+mn-cs"/>
              </a:rPr>
              <a:t>8</a:t>
            </a:r>
            <a:endParaRPr lang="en-US" b="0">
              <a:latin typeface="Arial" charset="0"/>
              <a:cs typeface="+mn-cs"/>
            </a:endParaRPr>
          </a:p>
          <a:p>
            <a:pPr>
              <a:defRPr/>
            </a:pPr>
            <a:r>
              <a:rPr lang="en-US" b="0">
                <a:solidFill>
                  <a:srgbClr val="FF0603"/>
                </a:solidFill>
                <a:latin typeface="Arial" charset="0"/>
                <a:cs typeface="+mn-cs"/>
              </a:rPr>
              <a:t>10</a:t>
            </a:r>
          </a:p>
          <a:p>
            <a:pPr>
              <a:defRPr/>
            </a:pPr>
            <a:r>
              <a:rPr lang="en-US" b="0">
                <a:latin typeface="Arial" charset="0"/>
                <a:cs typeface="+mn-cs"/>
              </a:rPr>
              <a:t> </a:t>
            </a:r>
          </a:p>
          <a:p>
            <a:pPr>
              <a:defRPr/>
            </a:pPr>
            <a:r>
              <a:rPr lang="en-US" b="0">
                <a:latin typeface="Arial" charset="0"/>
                <a:cs typeface="+mn-cs"/>
              </a:rPr>
              <a:t>km/s</a:t>
            </a:r>
            <a:endParaRPr lang="en-US" b="0">
              <a:latin typeface="Times New Roman" charset="0"/>
              <a:cs typeface="+mn-cs"/>
            </a:endParaRPr>
          </a:p>
        </p:txBody>
      </p:sp>
      <p:sp>
        <p:nvSpPr>
          <p:cNvPr id="1358852" name="Rectangle 4"/>
          <p:cNvSpPr>
            <a:spLocks noChangeArrowheads="1"/>
          </p:cNvSpPr>
          <p:nvPr/>
        </p:nvSpPr>
        <p:spPr bwMode="auto">
          <a:xfrm>
            <a:off x="1676400" y="0"/>
            <a:ext cx="45566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 err="1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CARMAOrion</a:t>
            </a:r>
            <a:r>
              <a:rPr lang="en-US" b="0" dirty="0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 </a:t>
            </a:r>
            <a:r>
              <a:rPr lang="en-US" b="0" baseline="30000" dirty="0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12</a:t>
            </a:r>
            <a:r>
              <a:rPr lang="en-US" b="0" dirty="0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CO</a:t>
            </a:r>
            <a:r>
              <a:rPr lang="en-US" b="0" dirty="0">
                <a:latin typeface="Arial" charset="0"/>
                <a:cs typeface="+mn-cs"/>
              </a:rPr>
              <a:t> </a:t>
            </a:r>
            <a:r>
              <a:rPr lang="en-US" sz="2000" b="0" dirty="0" smtClean="0">
                <a:solidFill>
                  <a:srgbClr val="FFCCF5"/>
                </a:solidFill>
                <a:latin typeface="Arial" charset="0"/>
                <a:cs typeface="+mn-cs"/>
              </a:rPr>
              <a:t>(Kong+ 2018)</a:t>
            </a:r>
            <a:endParaRPr lang="en-US" sz="2000" b="0" dirty="0">
              <a:solidFill>
                <a:srgbClr val="FFCCF5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50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2" descr="12co_7_9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-166688"/>
            <a:ext cx="8312150" cy="719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0899" name="Text Box 3"/>
          <p:cNvSpPr txBox="1">
            <a:spLocks noChangeArrowheads="1"/>
          </p:cNvSpPr>
          <p:nvPr/>
        </p:nvSpPr>
        <p:spPr bwMode="auto">
          <a:xfrm>
            <a:off x="493713" y="200025"/>
            <a:ext cx="827087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>
                <a:solidFill>
                  <a:srgbClr val="33CCFF"/>
                </a:solidFill>
                <a:latin typeface="Arial" charset="0"/>
                <a:cs typeface="+mn-cs"/>
              </a:rPr>
              <a:t>7</a:t>
            </a:r>
            <a:r>
              <a:rPr lang="en-US" b="0">
                <a:latin typeface="Arial" charset="0"/>
                <a:cs typeface="+mn-cs"/>
              </a:rPr>
              <a:t> </a:t>
            </a:r>
          </a:p>
          <a:p>
            <a:pPr>
              <a:defRPr/>
            </a:pPr>
            <a:r>
              <a:rPr lang="en-US" b="0">
                <a:solidFill>
                  <a:srgbClr val="01FF0B"/>
                </a:solidFill>
                <a:latin typeface="Arial" charset="0"/>
                <a:cs typeface="+mn-cs"/>
              </a:rPr>
              <a:t>9</a:t>
            </a:r>
            <a:endParaRPr lang="en-US" b="0">
              <a:latin typeface="Arial" charset="0"/>
              <a:cs typeface="+mn-cs"/>
            </a:endParaRPr>
          </a:p>
          <a:p>
            <a:pPr>
              <a:defRPr/>
            </a:pPr>
            <a:r>
              <a:rPr lang="en-US" b="0">
                <a:solidFill>
                  <a:srgbClr val="FF0603"/>
                </a:solidFill>
                <a:latin typeface="Arial" charset="0"/>
                <a:cs typeface="+mn-cs"/>
              </a:rPr>
              <a:t>11</a:t>
            </a:r>
          </a:p>
          <a:p>
            <a:pPr>
              <a:defRPr/>
            </a:pPr>
            <a:r>
              <a:rPr lang="en-US" b="0">
                <a:latin typeface="Arial" charset="0"/>
                <a:cs typeface="+mn-cs"/>
              </a:rPr>
              <a:t> </a:t>
            </a:r>
          </a:p>
          <a:p>
            <a:pPr>
              <a:defRPr/>
            </a:pPr>
            <a:r>
              <a:rPr lang="en-US" b="0">
                <a:latin typeface="Arial" charset="0"/>
                <a:cs typeface="+mn-cs"/>
              </a:rPr>
              <a:t>km/s</a:t>
            </a:r>
            <a:endParaRPr lang="en-US" b="0">
              <a:latin typeface="Times New Roman" charset="0"/>
              <a:cs typeface="+mn-cs"/>
            </a:endParaRPr>
          </a:p>
        </p:txBody>
      </p:sp>
      <p:sp>
        <p:nvSpPr>
          <p:cNvPr id="1360900" name="Rectangle 4"/>
          <p:cNvSpPr>
            <a:spLocks noChangeArrowheads="1"/>
          </p:cNvSpPr>
          <p:nvPr/>
        </p:nvSpPr>
        <p:spPr bwMode="auto">
          <a:xfrm>
            <a:off x="1676400" y="0"/>
            <a:ext cx="45566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 err="1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CARMAOrion</a:t>
            </a:r>
            <a:r>
              <a:rPr lang="en-US" b="0" dirty="0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 </a:t>
            </a:r>
            <a:r>
              <a:rPr lang="en-US" b="0" baseline="30000" dirty="0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12</a:t>
            </a:r>
            <a:r>
              <a:rPr lang="en-US" b="0" dirty="0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CO</a:t>
            </a:r>
            <a:r>
              <a:rPr lang="en-US" b="0" dirty="0">
                <a:latin typeface="Arial" charset="0"/>
                <a:cs typeface="+mn-cs"/>
              </a:rPr>
              <a:t> </a:t>
            </a:r>
            <a:r>
              <a:rPr lang="en-US" sz="2000" b="0" dirty="0" smtClean="0">
                <a:solidFill>
                  <a:srgbClr val="FFCCF5"/>
                </a:solidFill>
                <a:latin typeface="Arial" charset="0"/>
                <a:cs typeface="+mn-cs"/>
              </a:rPr>
              <a:t>(Kong+ 2018)</a:t>
            </a:r>
            <a:endParaRPr lang="en-US" sz="2000" b="0" dirty="0">
              <a:solidFill>
                <a:srgbClr val="FFCCF5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98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2" descr="12co_8_10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-166688"/>
            <a:ext cx="8312150" cy="719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947" name="Text Box 3"/>
          <p:cNvSpPr txBox="1">
            <a:spLocks noChangeArrowheads="1"/>
          </p:cNvSpPr>
          <p:nvPr/>
        </p:nvSpPr>
        <p:spPr bwMode="auto">
          <a:xfrm>
            <a:off x="493713" y="200025"/>
            <a:ext cx="827087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>
                <a:solidFill>
                  <a:srgbClr val="33CCFF"/>
                </a:solidFill>
                <a:latin typeface="Arial" charset="0"/>
                <a:cs typeface="+mn-cs"/>
              </a:rPr>
              <a:t>8</a:t>
            </a:r>
            <a:r>
              <a:rPr lang="en-US" b="0">
                <a:latin typeface="Arial" charset="0"/>
                <a:cs typeface="+mn-cs"/>
              </a:rPr>
              <a:t> </a:t>
            </a:r>
          </a:p>
          <a:p>
            <a:pPr>
              <a:defRPr/>
            </a:pPr>
            <a:r>
              <a:rPr lang="en-US" b="0">
                <a:solidFill>
                  <a:srgbClr val="01FF0B"/>
                </a:solidFill>
                <a:latin typeface="Arial" charset="0"/>
                <a:cs typeface="+mn-cs"/>
              </a:rPr>
              <a:t>10</a:t>
            </a:r>
            <a:endParaRPr lang="en-US" b="0">
              <a:latin typeface="Arial" charset="0"/>
              <a:cs typeface="+mn-cs"/>
            </a:endParaRPr>
          </a:p>
          <a:p>
            <a:pPr>
              <a:defRPr/>
            </a:pPr>
            <a:r>
              <a:rPr lang="en-US" b="0">
                <a:solidFill>
                  <a:srgbClr val="FF0603"/>
                </a:solidFill>
                <a:latin typeface="Arial" charset="0"/>
                <a:cs typeface="+mn-cs"/>
              </a:rPr>
              <a:t>12</a:t>
            </a:r>
          </a:p>
          <a:p>
            <a:pPr>
              <a:defRPr/>
            </a:pPr>
            <a:r>
              <a:rPr lang="en-US" b="0">
                <a:latin typeface="Arial" charset="0"/>
                <a:cs typeface="+mn-cs"/>
              </a:rPr>
              <a:t> </a:t>
            </a:r>
          </a:p>
          <a:p>
            <a:pPr>
              <a:defRPr/>
            </a:pPr>
            <a:r>
              <a:rPr lang="en-US" b="0">
                <a:latin typeface="Arial" charset="0"/>
                <a:cs typeface="+mn-cs"/>
              </a:rPr>
              <a:t>km/s</a:t>
            </a:r>
            <a:endParaRPr lang="en-US" b="0">
              <a:latin typeface="Times New Roman" charset="0"/>
              <a:cs typeface="+mn-cs"/>
            </a:endParaRPr>
          </a:p>
        </p:txBody>
      </p:sp>
      <p:sp>
        <p:nvSpPr>
          <p:cNvPr id="1362948" name="Rectangle 4"/>
          <p:cNvSpPr>
            <a:spLocks noChangeArrowheads="1"/>
          </p:cNvSpPr>
          <p:nvPr/>
        </p:nvSpPr>
        <p:spPr bwMode="auto">
          <a:xfrm>
            <a:off x="1676400" y="0"/>
            <a:ext cx="45566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 err="1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CARMAOrion</a:t>
            </a:r>
            <a:r>
              <a:rPr lang="en-US" b="0" dirty="0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  </a:t>
            </a:r>
            <a:r>
              <a:rPr lang="en-US" b="0" baseline="30000" dirty="0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12</a:t>
            </a:r>
            <a:r>
              <a:rPr lang="en-US" b="0" dirty="0">
                <a:solidFill>
                  <a:srgbClr val="02FF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+mn-cs"/>
              </a:rPr>
              <a:t>CO</a:t>
            </a:r>
            <a:r>
              <a:rPr lang="en-US" b="0" dirty="0">
                <a:latin typeface="Arial" charset="0"/>
                <a:cs typeface="+mn-cs"/>
              </a:rPr>
              <a:t> </a:t>
            </a:r>
            <a:r>
              <a:rPr lang="en-US" sz="2000" b="0" dirty="0" smtClean="0">
                <a:solidFill>
                  <a:srgbClr val="FFCCF5"/>
                </a:solidFill>
                <a:latin typeface="Arial" charset="0"/>
                <a:cs typeface="+mn-cs"/>
              </a:rPr>
              <a:t>(Kong+ 2018)</a:t>
            </a:r>
            <a:endParaRPr lang="en-US" sz="2000" b="0" dirty="0">
              <a:solidFill>
                <a:srgbClr val="FFCCF5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3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2" descr="Orion_VISTA_eso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66" y="-1165756"/>
            <a:ext cx="7752063" cy="920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88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ChangeArrowheads="1"/>
          </p:cNvSpPr>
          <p:nvPr/>
        </p:nvSpPr>
        <p:spPr bwMode="auto">
          <a:xfrm>
            <a:off x="228600" y="152400"/>
            <a:ext cx="9067800" cy="883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Geneva" charset="0"/>
              </a:rPr>
              <a:t>How Common are Explosive Outflows?:  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Several  `fossil’ Galactic candidates  exist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~ isotropic for ~10</a:t>
            </a:r>
            <a:r>
              <a:rPr lang="en-US" baseline="30000">
                <a:solidFill>
                  <a:srgbClr val="000000"/>
                </a:solidFill>
                <a:latin typeface="Geneva" charset="0"/>
              </a:rPr>
              <a:t>3</a:t>
            </a:r>
            <a:r>
              <a:rPr lang="en-US">
                <a:solidFill>
                  <a:srgbClr val="000000"/>
                </a:solidFill>
                <a:latin typeface="Geneva" charset="0"/>
              </a:rPr>
              <a:t> years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bipolar on longer times (e.g. DR 21)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=&gt; Few % of known (massive-star) outflows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 sz="2800">
                <a:solidFill>
                  <a:srgbClr val="000000"/>
                </a:solidFill>
                <a:latin typeface="Geneva" charset="0"/>
              </a:rPr>
              <a:t>Luminous Extra-Galactic IR-transients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~150 IR-only transients in ~20 nearby star-forming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    galaxies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3.6 &amp; 4.5 </a:t>
            </a:r>
            <a:r>
              <a:rPr lang="en-US" sz="320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>
                <a:solidFill>
                  <a:srgbClr val="000000"/>
                </a:solidFill>
                <a:latin typeface="Geneva" charset="0"/>
              </a:rPr>
              <a:t>m Spitzer SPIRITS Sources 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     (Kaslilwal+ 2017)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=&gt;  Novae, stellar mergers, SNe, Protostellar mergers?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</a:t>
            </a:r>
          </a:p>
        </p:txBody>
      </p:sp>
      <p:pic>
        <p:nvPicPr>
          <p:cNvPr id="24578" name="Picture 1" descr="ISF_CO_8_3_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167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83047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ChangeArrowheads="1"/>
          </p:cNvSpPr>
          <p:nvPr/>
        </p:nvSpPr>
        <p:spPr bwMode="auto">
          <a:xfrm>
            <a:off x="228600" y="152400"/>
            <a:ext cx="9067800" cy="883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Geneva" charset="0"/>
              </a:rPr>
              <a:t>How Common are Explosive Outflows?:  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Several  `fossil’ Galactic candidates  exist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~ isotropic for ~10</a:t>
            </a:r>
            <a:r>
              <a:rPr lang="en-US" baseline="30000">
                <a:solidFill>
                  <a:srgbClr val="000000"/>
                </a:solidFill>
                <a:latin typeface="Geneva" charset="0"/>
              </a:rPr>
              <a:t>3</a:t>
            </a:r>
            <a:r>
              <a:rPr lang="en-US">
                <a:solidFill>
                  <a:srgbClr val="000000"/>
                </a:solidFill>
                <a:latin typeface="Geneva" charset="0"/>
              </a:rPr>
              <a:t> years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bipolar on longer times (e.g. DR 21)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=&gt; Few % of known (massive-star) outflows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 sz="2800">
                <a:solidFill>
                  <a:srgbClr val="000000"/>
                </a:solidFill>
                <a:latin typeface="Geneva" charset="0"/>
              </a:rPr>
              <a:t>Luminous Extra-Galactic IR-transients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~150 IR-only transients in ~20 nearby star-forming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    galaxies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3.6 &amp; 4.5 </a:t>
            </a:r>
            <a:r>
              <a:rPr lang="en-US" sz="3200">
                <a:solidFill>
                  <a:srgbClr val="000000"/>
                </a:solidFill>
                <a:latin typeface="Symbol" charset="0"/>
                <a:cs typeface="Symbol" charset="0"/>
              </a:rPr>
              <a:t>m</a:t>
            </a:r>
            <a:r>
              <a:rPr lang="en-US">
                <a:solidFill>
                  <a:srgbClr val="000000"/>
                </a:solidFill>
                <a:latin typeface="Geneva" charset="0"/>
              </a:rPr>
              <a:t>m Spitzer SPIRITS Sources </a:t>
            </a: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      (Kaslilwal+ 2017)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  =&gt;  Novae, stellar mergers, SNe, Protostellar mergers?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 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</a:t>
            </a:r>
          </a:p>
          <a:p>
            <a:endParaRPr lang="en-US">
              <a:solidFill>
                <a:srgbClr val="000000"/>
              </a:solidFill>
              <a:latin typeface="Geneva" charset="0"/>
            </a:endParaRPr>
          </a:p>
          <a:p>
            <a:r>
              <a:rPr lang="en-US">
                <a:solidFill>
                  <a:srgbClr val="000000"/>
                </a:solidFill>
                <a:latin typeface="Geneva" charset="0"/>
              </a:rPr>
              <a:t>   </a:t>
            </a:r>
          </a:p>
        </p:txBody>
      </p:sp>
      <p:pic>
        <p:nvPicPr>
          <p:cNvPr id="26626" name="Picture 1" descr="CARMA_Orion_Tmax_Sii_Ha_North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4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63184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MC1_fossil_outflow_b2_b4_CO_10_13km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25" y="0"/>
            <a:ext cx="642937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381000"/>
            <a:ext cx="239440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Pre-explosion</a:t>
            </a:r>
          </a:p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cavities</a:t>
            </a:r>
          </a:p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by pre-existing</a:t>
            </a:r>
          </a:p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o</a:t>
            </a:r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utflows?</a:t>
            </a:r>
          </a:p>
          <a:p>
            <a:endParaRPr lang="en-US" dirty="0">
              <a:solidFill>
                <a:srgbClr val="8BFFE7"/>
              </a:solidFill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47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ChangeArrowheads="1"/>
          </p:cNvSpPr>
          <p:nvPr/>
        </p:nvSpPr>
        <p:spPr bwMode="auto">
          <a:xfrm>
            <a:off x="381000" y="152400"/>
            <a:ext cx="8763000" cy="649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6600"/>
                </a:solidFill>
                <a:latin typeface="Geneva" charset="0"/>
              </a:rPr>
              <a:t>          Some Problems in Star Formation</a:t>
            </a:r>
          </a:p>
          <a:p>
            <a:endParaRPr lang="en-US" sz="2800" dirty="0" smtClean="0">
              <a:solidFill>
                <a:srgbClr val="FF6600"/>
              </a:solidFill>
              <a:latin typeface="Geneva" charset="0"/>
            </a:endParaRPr>
          </a:p>
          <a:p>
            <a:r>
              <a:rPr lang="en-US" sz="2000" dirty="0" smtClean="0">
                <a:solidFill>
                  <a:srgbClr val="FDFFFD"/>
                </a:solidFill>
                <a:latin typeface="Geneva" charset="0"/>
              </a:rPr>
              <a:t>            Star formation – a fundamental cosmic process:</a:t>
            </a:r>
          </a:p>
          <a:p>
            <a:r>
              <a:rPr lang="en-US" sz="2000" dirty="0" smtClean="0">
                <a:solidFill>
                  <a:srgbClr val="FDFFFD"/>
                </a:solidFill>
                <a:latin typeface="Geneva" charset="0"/>
              </a:rPr>
              <a:t>              Determines the cosmic evolution of baryons</a:t>
            </a:r>
          </a:p>
          <a:p>
            <a:r>
              <a:rPr lang="en-US" sz="2000" dirty="0">
                <a:solidFill>
                  <a:srgbClr val="FDFFFD"/>
                </a:solidFill>
                <a:latin typeface="Geneva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Geneva" charset="0"/>
              </a:rPr>
              <a:t>IMF =&gt; massive stars =&gt; </a:t>
            </a:r>
            <a:r>
              <a:rPr lang="en-US" sz="2000" dirty="0" err="1" smtClean="0">
                <a:solidFill>
                  <a:srgbClr val="FF0000"/>
                </a:solidFill>
                <a:latin typeface="Geneva" charset="0"/>
              </a:rPr>
              <a:t>nucleo</a:t>
            </a:r>
            <a:r>
              <a:rPr lang="en-US" sz="2000" dirty="0" smtClean="0">
                <a:solidFill>
                  <a:srgbClr val="FF0000"/>
                </a:solidFill>
                <a:latin typeface="Geneva" charset="0"/>
              </a:rPr>
              <a:t>-synthesis =&gt; elemental enrichment</a:t>
            </a:r>
          </a:p>
          <a:p>
            <a:r>
              <a:rPr lang="en-US" sz="2000" dirty="0">
                <a:solidFill>
                  <a:srgbClr val="FF0000"/>
                </a:solidFill>
                <a:latin typeface="Geneva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Geneva" charset="0"/>
              </a:rPr>
              <a:t>            =&gt; planet formation =&gt; life … </a:t>
            </a:r>
            <a:endParaRPr lang="en-US" sz="1800" dirty="0">
              <a:solidFill>
                <a:srgbClr val="FF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Geneva" charset="0"/>
              </a:rPr>
              <a:t>   </a:t>
            </a:r>
            <a:endParaRPr lang="en-US" dirty="0" smtClean="0">
              <a:solidFill>
                <a:srgbClr val="FF0000"/>
              </a:solidFill>
              <a:latin typeface="Geneva" charset="0"/>
            </a:endParaRP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What determines stellar masses and the IMF?</a:t>
            </a:r>
          </a:p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          </a:t>
            </a:r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Initial Conditions ?  Feedback?   N-body dynamics?</a:t>
            </a:r>
          </a:p>
          <a:p>
            <a:endParaRPr lang="en-US" dirty="0" smtClean="0">
              <a:solidFill>
                <a:srgbClr val="8BFFE7"/>
              </a:solidFill>
              <a:latin typeface="Geneva" charset="0"/>
            </a:endParaRP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Why is the Star Formation Efficiency (SFE) so low?</a:t>
            </a:r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            Turbulence?  </a:t>
            </a:r>
            <a:r>
              <a:rPr lang="en-US" sz="2000" dirty="0">
                <a:solidFill>
                  <a:srgbClr val="8BFFE7"/>
                </a:solidFill>
                <a:latin typeface="Geneva" charset="0"/>
              </a:rPr>
              <a:t>B ? Feedback ? </a:t>
            </a:r>
            <a:endParaRPr lang="en-US" sz="2000" dirty="0" smtClean="0">
              <a:solidFill>
                <a:srgbClr val="8BFFE7"/>
              </a:solidFill>
              <a:latin typeface="Geneva" charset="0"/>
            </a:endParaRPr>
          </a:p>
          <a:p>
            <a:endParaRPr lang="en-US" dirty="0" smtClean="0">
              <a:solidFill>
                <a:srgbClr val="8BFFE7"/>
              </a:solidFill>
              <a:latin typeface="Geneva" charset="0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-  What </a:t>
            </a:r>
            <a:r>
              <a:rPr lang="en-US" dirty="0">
                <a:solidFill>
                  <a:srgbClr val="FFFF00"/>
                </a:solidFill>
                <a:latin typeface="Geneva" charset="0"/>
              </a:rPr>
              <a:t>d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etermines the </a:t>
            </a:r>
            <a:r>
              <a:rPr lang="en-US" dirty="0">
                <a:solidFill>
                  <a:srgbClr val="FFFF00"/>
                </a:solidFill>
                <a:latin typeface="Geneva" charset="0"/>
              </a:rPr>
              <a:t>Star Formation 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Rate </a:t>
            </a:r>
            <a:r>
              <a:rPr lang="en-US" dirty="0">
                <a:solidFill>
                  <a:srgbClr val="FFFF00"/>
                </a:solidFill>
                <a:latin typeface="Geneva" charset="0"/>
              </a:rPr>
              <a:t>(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SFR) ? </a:t>
            </a:r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          </a:t>
            </a:r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External or internal processes ?</a:t>
            </a:r>
          </a:p>
          <a:p>
            <a:endParaRPr lang="en-US" sz="2000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 </a:t>
            </a:r>
            <a:r>
              <a:rPr lang="en-US" sz="2000" dirty="0" smtClean="0">
                <a:solidFill>
                  <a:srgbClr val="FDFFFD"/>
                </a:solidFill>
                <a:latin typeface="Geneva" charset="0"/>
              </a:rPr>
              <a:t>Nearby star formation (e.g. Milky Way)        insights to cosmic dawn</a:t>
            </a:r>
          </a:p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                           </a:t>
            </a:r>
            <a:r>
              <a:rPr lang="en-US" dirty="0" smtClean="0">
                <a:solidFill>
                  <a:srgbClr val="FDFFFD"/>
                </a:solidFill>
                <a:latin typeface="Geneva" charset="0"/>
              </a:rPr>
              <a:t>(JWST Science)</a:t>
            </a:r>
            <a:endParaRPr lang="en-US" dirty="0">
              <a:solidFill>
                <a:srgbClr val="FDFFFD"/>
              </a:solidFill>
              <a:latin typeface="Geneva" charset="0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5430762" y="5943600"/>
            <a:ext cx="457200" cy="179832"/>
          </a:xfrm>
          <a:prstGeom prst="rightArrow">
            <a:avLst/>
          </a:prstGeom>
          <a:solidFill>
            <a:srgbClr val="FDFFFD"/>
          </a:solidFill>
          <a:ln w="12700" cap="flat" cmpd="sng" algn="ctr">
            <a:solidFill>
              <a:srgbClr val="FDFFFD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ymbo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97906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MC1_fossil_outflow_b2_b4_CO_3_5km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56" y="0"/>
            <a:ext cx="6430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5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MC1_fossil_outflow_b2_b4_CO_5_8km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925" y="0"/>
            <a:ext cx="6452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8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MC1_fossil_outflow_b2_b4_CO_8_10km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960" y="0"/>
            <a:ext cx="6442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4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MC1_fossil_outflow_b2_b4_CO_13_15km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407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6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MC1_fossil_outflow_b2_b4_CO_16_19km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169" y="15724"/>
            <a:ext cx="6503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2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Trapezium_GEMS_mosaic_redblueorange_normed_small_contrast_br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-79375"/>
            <a:ext cx="5454650" cy="701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3779" name="Rectangle 3"/>
          <p:cNvSpPr>
            <a:spLocks noChangeArrowheads="1"/>
          </p:cNvSpPr>
          <p:nvPr/>
        </p:nvSpPr>
        <p:spPr bwMode="auto">
          <a:xfrm>
            <a:off x="152400" y="228600"/>
            <a:ext cx="3108543" cy="6740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3300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The Orion Explosion</a:t>
            </a:r>
          </a:p>
          <a:p>
            <a:pPr>
              <a:defRPr/>
            </a:pPr>
            <a:endParaRPr lang="en-US" dirty="0">
              <a:solidFill>
                <a:srgbClr val="33CC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  <a:cs typeface="+mn-cs"/>
            </a:endParaRPr>
          </a:p>
          <a:p>
            <a:pPr>
              <a:defRPr/>
            </a:pPr>
            <a:endParaRPr lang="en-US" sz="1800" dirty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sz="1800" dirty="0" smtClean="0">
                <a:solidFill>
                  <a:schemeClr val="tx2"/>
                </a:solidFill>
                <a:latin typeface="Geneva" charset="0"/>
                <a:cs typeface="+mn-cs"/>
              </a:rPr>
              <a:t>Near-infrared (2 </a:t>
            </a:r>
            <a:r>
              <a:rPr lang="en-US" dirty="0" smtClean="0">
                <a:solidFill>
                  <a:schemeClr val="tx2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 smtClean="0">
                <a:solidFill>
                  <a:schemeClr val="tx2"/>
                </a:solidFill>
                <a:latin typeface="Geneva" charset="0"/>
                <a:cs typeface="+mn-cs"/>
              </a:rPr>
              <a:t>m)</a:t>
            </a:r>
          </a:p>
          <a:p>
            <a:pPr>
              <a:defRPr/>
            </a:pPr>
            <a:endParaRPr lang="en-US" sz="1800" dirty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sz="1800" dirty="0" smtClean="0">
                <a:solidFill>
                  <a:schemeClr val="tx2"/>
                </a:solidFill>
                <a:latin typeface="Geneva" charset="0"/>
                <a:cs typeface="+mn-cs"/>
              </a:rPr>
              <a:t>Gemini-S</a:t>
            </a:r>
          </a:p>
          <a:p>
            <a:pPr>
              <a:defRPr/>
            </a:pPr>
            <a:r>
              <a:rPr lang="en-US" sz="1800" dirty="0" smtClean="0">
                <a:solidFill>
                  <a:schemeClr val="tx2"/>
                </a:solidFill>
                <a:latin typeface="Geneva" charset="0"/>
                <a:cs typeface="+mn-cs"/>
              </a:rPr>
              <a:t>GSAOI + GEMS</a:t>
            </a:r>
          </a:p>
          <a:p>
            <a:pPr>
              <a:defRPr/>
            </a:pPr>
            <a:endParaRPr lang="en-US" sz="1800" dirty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sz="1800" dirty="0" smtClean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sz="1800" dirty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sz="1800" dirty="0" smtClean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sz="1800" dirty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sz="1800" dirty="0" smtClean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sz="1800" dirty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sz="1800" dirty="0" smtClean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sz="1800" dirty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sz="1800" dirty="0" smtClean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sz="1800" dirty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sz="1800" dirty="0" smtClean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sz="1800" dirty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sz="1800" dirty="0" smtClean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sz="1800" dirty="0" smtClean="0">
                <a:solidFill>
                  <a:schemeClr val="tx2"/>
                </a:solidFill>
                <a:latin typeface="Geneva" charset="0"/>
                <a:cs typeface="+mn-cs"/>
              </a:rPr>
              <a:t>(Bally et al. 2015) </a:t>
            </a:r>
          </a:p>
          <a:p>
            <a:pPr>
              <a:defRPr/>
            </a:pPr>
            <a:endParaRPr lang="en-US" sz="1800" dirty="0">
              <a:solidFill>
                <a:schemeClr val="tx2"/>
              </a:solidFill>
              <a:latin typeface="Geneva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8722" name="Picture 2" descr="OrionBNKL_GEMS_mosaic_redblueorange_normed_small_contrast_br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54000"/>
            <a:ext cx="11468100" cy="198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02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718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718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 descr="OMC1_NW_H2_1999_Subar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5" y="0"/>
            <a:ext cx="763587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867" y="126368"/>
            <a:ext cx="1005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Geneva" charset="0"/>
              </a:rPr>
              <a:t>1999 </a:t>
            </a:r>
            <a:endParaRPr lang="en-US" dirty="0" smtClean="0">
              <a:solidFill>
                <a:srgbClr val="FF0000"/>
              </a:solidFill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09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 descr="OMC1_NW_H2_2013_GE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-19050"/>
            <a:ext cx="7620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400" y="135467"/>
            <a:ext cx="1005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Geneva" charset="0"/>
              </a:rPr>
              <a:t>2013 </a:t>
            </a:r>
            <a:endParaRPr lang="en-US" dirty="0" smtClean="0">
              <a:solidFill>
                <a:srgbClr val="FF0000"/>
              </a:solidFill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31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Source_X_1999_H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32593" r="1984" b="32593"/>
          <a:stretch>
            <a:fillRect/>
          </a:stretch>
        </p:blipFill>
        <p:spPr bwMode="auto">
          <a:xfrm>
            <a:off x="-14288" y="0"/>
            <a:ext cx="9183688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2274888" y="4419600"/>
            <a:ext cx="670718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2FFF0"/>
                </a:solidFill>
                <a:latin typeface="Geneva" charset="0"/>
              </a:rPr>
              <a:t>Lonsdale “source x”  </a:t>
            </a:r>
          </a:p>
          <a:p>
            <a:r>
              <a:rPr lang="en-US">
                <a:solidFill>
                  <a:srgbClr val="02FFF0"/>
                </a:solidFill>
                <a:latin typeface="Geneva" charset="0"/>
              </a:rPr>
              <a:t>    V = 55 km/s    (Luhman et al. 2017)</a:t>
            </a:r>
          </a:p>
          <a:p>
            <a:endParaRPr lang="en-US">
              <a:solidFill>
                <a:srgbClr val="02FFF0"/>
              </a:solidFill>
              <a:latin typeface="Geneva" charset="0"/>
            </a:endParaRPr>
          </a:p>
          <a:p>
            <a:r>
              <a:rPr lang="en-US">
                <a:solidFill>
                  <a:srgbClr val="FF0000"/>
                </a:solidFill>
                <a:latin typeface="Geneva" charset="0"/>
              </a:rPr>
              <a:t>1999 Subaru 2.12 </a:t>
            </a:r>
            <a:r>
              <a:rPr lang="en-US" sz="2800">
                <a:solidFill>
                  <a:srgbClr val="FF0000"/>
                </a:solidFill>
                <a:latin typeface="Symbol" charset="0"/>
                <a:cs typeface="Symbol" charset="0"/>
              </a:rPr>
              <a:t>m</a:t>
            </a:r>
            <a:r>
              <a:rPr lang="en-US">
                <a:solidFill>
                  <a:srgbClr val="FF0000"/>
                </a:solidFill>
                <a:latin typeface="Geneva" charset="0"/>
              </a:rPr>
              <a:t>m H</a:t>
            </a:r>
            <a:r>
              <a:rPr lang="en-US" baseline="-25000">
                <a:solidFill>
                  <a:srgbClr val="FF0000"/>
                </a:solidFill>
                <a:latin typeface="Geneva" charset="0"/>
              </a:rPr>
              <a:t>2</a:t>
            </a:r>
            <a:r>
              <a:rPr lang="en-US">
                <a:solidFill>
                  <a:srgbClr val="FF0000"/>
                </a:solidFill>
                <a:latin typeface="Geneva" charset="0"/>
              </a:rPr>
              <a:t>  Kaifu et al. 2000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 flipV="1">
            <a:off x="4114800" y="3479800"/>
            <a:ext cx="152400" cy="914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3FCFF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7543800" y="457200"/>
            <a:ext cx="5334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3FCFF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6845300" y="2476500"/>
            <a:ext cx="5334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3FCFF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8153400" y="381000"/>
            <a:ext cx="598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2FFF0"/>
                </a:solidFill>
                <a:latin typeface="Geneva" charset="0"/>
              </a:rPr>
              <a:t>BN</a:t>
            </a:r>
            <a:endParaRPr lang="en-US"/>
          </a:p>
        </p:txBody>
      </p:sp>
      <p:sp>
        <p:nvSpPr>
          <p:cNvPr id="32775" name="Rectangle 9"/>
          <p:cNvSpPr>
            <a:spLocks noChangeArrowheads="1"/>
          </p:cNvSpPr>
          <p:nvPr/>
        </p:nvSpPr>
        <p:spPr bwMode="auto">
          <a:xfrm>
            <a:off x="7543800" y="2362200"/>
            <a:ext cx="363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2FFF0"/>
                </a:solidFill>
                <a:latin typeface="Geneva" charset="0"/>
              </a:rPr>
              <a:t>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912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ChangeArrowheads="1"/>
          </p:cNvSpPr>
          <p:nvPr/>
        </p:nvSpPr>
        <p:spPr bwMode="auto">
          <a:xfrm>
            <a:off x="228600" y="228600"/>
            <a:ext cx="8915400" cy="649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FF66"/>
                </a:solidFill>
                <a:latin typeface="Geneva" charset="0"/>
                <a:cs typeface="+mn-cs"/>
              </a:rPr>
              <a:t> </a:t>
            </a:r>
            <a:r>
              <a:rPr lang="en-US" sz="3200" dirty="0" smtClean="0">
                <a:solidFill>
                  <a:srgbClr val="04FFE4"/>
                </a:solidFill>
                <a:latin typeface="Geneva" charset="0"/>
                <a:cs typeface="+mn-cs"/>
              </a:rPr>
              <a:t>Self</a:t>
            </a:r>
            <a:r>
              <a:rPr lang="en-US" sz="3200" dirty="0">
                <a:solidFill>
                  <a:srgbClr val="04FFE4"/>
                </a:solidFill>
                <a:latin typeface="Geneva" charset="0"/>
                <a:cs typeface="+mn-cs"/>
              </a:rPr>
              <a:t>-Regulation in Star </a:t>
            </a:r>
            <a:r>
              <a:rPr lang="en-US" sz="3200" dirty="0" smtClean="0">
                <a:solidFill>
                  <a:srgbClr val="04FFE4"/>
                </a:solidFill>
                <a:latin typeface="Geneva" charset="0"/>
                <a:cs typeface="+mn-cs"/>
              </a:rPr>
              <a:t>Formation</a:t>
            </a:r>
          </a:p>
          <a:p>
            <a:pPr algn="ctr">
              <a:defRPr/>
            </a:pPr>
            <a:r>
              <a:rPr lang="en-US" sz="3200" dirty="0" smtClean="0">
                <a:solidFill>
                  <a:srgbClr val="04FFE4"/>
                </a:solidFill>
                <a:latin typeface="Geneva" charset="0"/>
                <a:cs typeface="+mn-cs"/>
              </a:rPr>
              <a:t> </a:t>
            </a:r>
            <a:endParaRPr lang="en-US" sz="2000" dirty="0">
              <a:solidFill>
                <a:srgbClr val="04FFE4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sz="2800" dirty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sz="2800" dirty="0" smtClean="0">
                <a:solidFill>
                  <a:srgbClr val="FFFF66"/>
                </a:solidFill>
                <a:latin typeface="Geneva" charset="0"/>
              </a:rPr>
              <a:t>           </a:t>
            </a:r>
            <a:r>
              <a:rPr lang="en-US" dirty="0" smtClean="0">
                <a:solidFill>
                  <a:srgbClr val="FFFF66"/>
                </a:solidFill>
                <a:latin typeface="Geneva" charset="0"/>
              </a:rPr>
              <a:t>What </a:t>
            </a:r>
            <a:r>
              <a:rPr lang="en-US" dirty="0">
                <a:solidFill>
                  <a:srgbClr val="FFFF66"/>
                </a:solidFill>
                <a:latin typeface="Geneva" charset="0"/>
              </a:rPr>
              <a:t>stops </a:t>
            </a:r>
            <a:r>
              <a:rPr lang="en-US" dirty="0" smtClean="0">
                <a:solidFill>
                  <a:srgbClr val="FFFF66"/>
                </a:solidFill>
                <a:latin typeface="Geneva" charset="0"/>
              </a:rPr>
              <a:t>accretion, sets M</a:t>
            </a:r>
            <a:r>
              <a:rPr lang="en-US" baseline="-25000" dirty="0" smtClean="0">
                <a:solidFill>
                  <a:srgbClr val="FFFF66"/>
                </a:solidFill>
                <a:latin typeface="Geneva" charset="0"/>
              </a:rPr>
              <a:t>*</a:t>
            </a:r>
            <a:r>
              <a:rPr lang="en-US" dirty="0" smtClean="0">
                <a:solidFill>
                  <a:srgbClr val="FFFF66"/>
                </a:solidFill>
                <a:latin typeface="Geneva" charset="0"/>
              </a:rPr>
              <a:t>, </a:t>
            </a:r>
            <a:r>
              <a:rPr lang="en-US" dirty="0">
                <a:solidFill>
                  <a:srgbClr val="FFFF66"/>
                </a:solidFill>
                <a:latin typeface="Geneva" charset="0"/>
              </a:rPr>
              <a:t>&amp; </a:t>
            </a:r>
            <a:r>
              <a:rPr lang="en-US" dirty="0" smtClean="0">
                <a:solidFill>
                  <a:srgbClr val="FFFF66"/>
                </a:solidFill>
                <a:latin typeface="Geneva" charset="0"/>
              </a:rPr>
              <a:t>the </a:t>
            </a:r>
            <a:r>
              <a:rPr lang="en-US" dirty="0">
                <a:solidFill>
                  <a:srgbClr val="FFFF66"/>
                </a:solidFill>
                <a:latin typeface="Geneva" charset="0"/>
              </a:rPr>
              <a:t>IMF?  </a:t>
            </a:r>
            <a:endParaRPr lang="en-US" sz="2800" dirty="0">
              <a:solidFill>
                <a:srgbClr val="FFFF66"/>
              </a:solidFill>
              <a:latin typeface="Geneva" charset="0"/>
            </a:endParaRPr>
          </a:p>
          <a:p>
            <a:pPr>
              <a:defRPr/>
            </a:pPr>
            <a:r>
              <a:rPr lang="en-US" sz="1800" dirty="0">
                <a:solidFill>
                  <a:srgbClr val="FFFF66"/>
                </a:solidFill>
                <a:latin typeface="Geneva" charset="0"/>
              </a:rPr>
              <a:t>      </a:t>
            </a:r>
            <a:r>
              <a:rPr lang="en-US" sz="2000" dirty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sz="2000" dirty="0" smtClean="0">
                <a:solidFill>
                  <a:srgbClr val="FFFF66"/>
                </a:solidFill>
                <a:latin typeface="Geneva" charset="0"/>
              </a:rPr>
              <a:t>                   </a:t>
            </a:r>
            <a:r>
              <a:rPr lang="en-US" dirty="0" smtClean="0">
                <a:solidFill>
                  <a:srgbClr val="04FFE4"/>
                </a:solidFill>
                <a:latin typeface="Geneva" charset="0"/>
              </a:rPr>
              <a:t>Feedback  </a:t>
            </a:r>
            <a:r>
              <a:rPr lang="en-US" dirty="0">
                <a:solidFill>
                  <a:srgbClr val="04FFE4"/>
                </a:solidFill>
                <a:latin typeface="Geneva" charset="0"/>
              </a:rPr>
              <a:t>+   N-body </a:t>
            </a:r>
            <a:r>
              <a:rPr lang="en-US" dirty="0" smtClean="0">
                <a:solidFill>
                  <a:srgbClr val="04FFE4"/>
                </a:solidFill>
                <a:latin typeface="Geneva" charset="0"/>
              </a:rPr>
              <a:t>dynamics ? </a:t>
            </a:r>
            <a:endParaRPr lang="en-US" sz="2000" dirty="0">
              <a:solidFill>
                <a:srgbClr val="04FFE4"/>
              </a:solidFill>
              <a:latin typeface="Geneva" charset="0"/>
            </a:endParaRPr>
          </a:p>
          <a:p>
            <a:pPr>
              <a:defRPr/>
            </a:pPr>
            <a:endParaRPr lang="en-US" sz="2000" dirty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dirty="0">
                <a:solidFill>
                  <a:srgbClr val="FFFF66"/>
                </a:solidFill>
                <a:latin typeface="Geneva" charset="0"/>
                <a:cs typeface="+mn-cs"/>
              </a:rPr>
              <a:t> The </a:t>
            </a:r>
            <a:r>
              <a:rPr lang="ja-JP" altLang="en-US" dirty="0">
                <a:solidFill>
                  <a:srgbClr val="FFFF66"/>
                </a:solidFill>
                <a:latin typeface="Geneva" charset="0"/>
                <a:cs typeface="+mn-cs"/>
              </a:rPr>
              <a:t>“</a:t>
            </a:r>
            <a:r>
              <a:rPr lang="en-US" dirty="0">
                <a:solidFill>
                  <a:srgbClr val="FFFF66"/>
                </a:solidFill>
                <a:latin typeface="Geneva" charset="0"/>
                <a:cs typeface="+mn-cs"/>
              </a:rPr>
              <a:t>Feedback Ladder</a:t>
            </a:r>
            <a:r>
              <a:rPr lang="ja-JP" altLang="en-US" dirty="0">
                <a:solidFill>
                  <a:srgbClr val="FFFF66"/>
                </a:solidFill>
                <a:latin typeface="Geneva" charset="0"/>
                <a:cs typeface="+mn-cs"/>
              </a:rPr>
              <a:t>”</a:t>
            </a:r>
            <a:r>
              <a:rPr lang="en-US" dirty="0">
                <a:solidFill>
                  <a:srgbClr val="FFFF66"/>
                </a:solidFill>
                <a:latin typeface="Geneva" charset="0"/>
                <a:cs typeface="+mn-cs"/>
              </a:rPr>
              <a:t>  </a:t>
            </a:r>
            <a:endParaRPr lang="en-US" sz="2800" dirty="0">
              <a:solidFill>
                <a:srgbClr val="FFFF66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dirty="0">
                <a:solidFill>
                  <a:srgbClr val="FFFF66"/>
                </a:solidFill>
                <a:latin typeface="Geneva" charset="0"/>
                <a:cs typeface="+mn-cs"/>
              </a:rPr>
              <a:t>     </a:t>
            </a:r>
            <a:r>
              <a:rPr lang="en-US" sz="2000" dirty="0">
                <a:solidFill>
                  <a:srgbClr val="FF6600"/>
                </a:solidFill>
                <a:latin typeface="Geneva" charset="0"/>
                <a:cs typeface="+mn-cs"/>
              </a:rPr>
              <a:t>Progression of ever stronger feedback impacts </a:t>
            </a:r>
            <a:endParaRPr lang="en-US" dirty="0">
              <a:solidFill>
                <a:srgbClr val="FF6600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dirty="0">
                <a:solidFill>
                  <a:srgbClr val="FFFF66"/>
                </a:solidFill>
                <a:latin typeface="Geneva" charset="0"/>
                <a:cs typeface="+mn-cs"/>
              </a:rPr>
              <a:t>         </a:t>
            </a:r>
            <a:r>
              <a:rPr lang="en-US" sz="1800" dirty="0">
                <a:solidFill>
                  <a:schemeClr val="accent1"/>
                </a:solidFill>
                <a:latin typeface="Geneva" charset="0"/>
                <a:cs typeface="+mn-cs"/>
              </a:rPr>
              <a:t>    </a:t>
            </a:r>
            <a:r>
              <a:rPr lang="en-US" sz="2000" dirty="0">
                <a:solidFill>
                  <a:srgbClr val="FF0000"/>
                </a:solidFill>
                <a:latin typeface="Geneva" charset="0"/>
                <a:cs typeface="+mn-cs"/>
              </a:rPr>
              <a:t> </a:t>
            </a:r>
            <a:r>
              <a:rPr lang="en-US" sz="2000" dirty="0">
                <a:solidFill>
                  <a:srgbClr val="04FFE4"/>
                </a:solidFill>
                <a:latin typeface="Geneva" charset="0"/>
                <a:cs typeface="+mn-cs"/>
              </a:rPr>
              <a:t>Protostar Outflows =</a:t>
            </a:r>
            <a:r>
              <a:rPr lang="en-US" sz="1800" dirty="0">
                <a:solidFill>
                  <a:srgbClr val="04FFE4"/>
                </a:solidFill>
                <a:latin typeface="Geneva" charset="0"/>
                <a:cs typeface="+mn-cs"/>
              </a:rPr>
              <a:t>&gt;   </a:t>
            </a:r>
            <a:r>
              <a:rPr lang="en-US" sz="1800" dirty="0" smtClean="0">
                <a:solidFill>
                  <a:srgbClr val="04FFE4"/>
                </a:solidFill>
                <a:latin typeface="Geneva" charset="0"/>
                <a:cs typeface="+mn-cs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Geneva" charset="0"/>
                <a:cs typeface="+mn-cs"/>
              </a:rPr>
              <a:t>local</a:t>
            </a:r>
            <a:r>
              <a:rPr lang="en-US" sz="1800" dirty="0">
                <a:solidFill>
                  <a:srgbClr val="FF0000"/>
                </a:solidFill>
                <a:latin typeface="Geneva" charset="0"/>
                <a:cs typeface="+mn-cs"/>
              </a:rPr>
              <a:t>, low M</a:t>
            </a:r>
            <a:r>
              <a:rPr lang="en-US" sz="1800" baseline="-25000" dirty="0" smtClean="0">
                <a:solidFill>
                  <a:srgbClr val="FF0000"/>
                </a:solidFill>
                <a:latin typeface="Geneva" charset="0"/>
                <a:cs typeface="+mn-cs"/>
              </a:rPr>
              <a:t>*</a:t>
            </a:r>
            <a:r>
              <a:rPr lang="en-US" sz="1800" dirty="0" smtClean="0">
                <a:solidFill>
                  <a:srgbClr val="FF0000"/>
                </a:solidFill>
                <a:latin typeface="Geneva" charset="0"/>
                <a:cs typeface="+mn-cs"/>
              </a:rPr>
              <a:t>,  couples directly to cloud</a:t>
            </a:r>
            <a:r>
              <a:rPr lang="en-US" sz="1800" baseline="-25000" dirty="0" smtClean="0">
                <a:solidFill>
                  <a:srgbClr val="FF0000"/>
                </a:solidFill>
                <a:latin typeface="Geneva" charset="0"/>
                <a:cs typeface="+mn-cs"/>
              </a:rPr>
              <a:t> </a:t>
            </a:r>
            <a:endParaRPr lang="en-US" sz="1800" baseline="-25000" dirty="0">
              <a:solidFill>
                <a:srgbClr val="FF0000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sz="2000" dirty="0">
                <a:solidFill>
                  <a:srgbClr val="04FFE4"/>
                </a:solidFill>
                <a:latin typeface="Geneva" charset="0"/>
                <a:cs typeface="+mn-cs"/>
              </a:rPr>
              <a:t>                    FUV/heating =&gt; </a:t>
            </a:r>
          </a:p>
          <a:p>
            <a:pPr>
              <a:defRPr/>
            </a:pPr>
            <a:r>
              <a:rPr lang="en-US" sz="2000" dirty="0">
                <a:solidFill>
                  <a:srgbClr val="04FFE4"/>
                </a:solidFill>
                <a:latin typeface="Geneva" charset="0"/>
                <a:cs typeface="+mn-cs"/>
              </a:rPr>
              <a:t>                        EUV/ionization =&gt; </a:t>
            </a:r>
          </a:p>
          <a:p>
            <a:pPr>
              <a:defRPr/>
            </a:pPr>
            <a:r>
              <a:rPr lang="en-US" sz="2000" dirty="0">
                <a:solidFill>
                  <a:srgbClr val="04FFE4"/>
                </a:solidFill>
                <a:latin typeface="Geneva" charset="0"/>
                <a:cs typeface="+mn-cs"/>
              </a:rPr>
              <a:t>                            Stellar  winds =&gt;</a:t>
            </a:r>
          </a:p>
          <a:p>
            <a:pPr>
              <a:defRPr/>
            </a:pPr>
            <a:r>
              <a:rPr lang="en-US" sz="2000" dirty="0">
                <a:solidFill>
                  <a:srgbClr val="04FFE4"/>
                </a:solidFill>
                <a:latin typeface="Geneva" charset="0"/>
                <a:cs typeface="+mn-cs"/>
              </a:rPr>
              <a:t>                               Radiation pressure =&gt;</a:t>
            </a:r>
          </a:p>
          <a:p>
            <a:pPr>
              <a:defRPr/>
            </a:pPr>
            <a:r>
              <a:rPr lang="en-US" sz="2000" dirty="0">
                <a:solidFill>
                  <a:srgbClr val="04FFE4"/>
                </a:solidFill>
                <a:latin typeface="Geneva" charset="0"/>
                <a:cs typeface="+mn-cs"/>
              </a:rPr>
              <a:t>                                 M.S. dynamic interactions / mergers =&gt;</a:t>
            </a:r>
          </a:p>
          <a:p>
            <a:pPr>
              <a:defRPr/>
            </a:pPr>
            <a:r>
              <a:rPr lang="en-US" sz="2000" dirty="0">
                <a:solidFill>
                  <a:srgbClr val="04FFE4"/>
                </a:solidFill>
                <a:latin typeface="Geneva" charset="0"/>
                <a:cs typeface="+mn-cs"/>
              </a:rPr>
              <a:t>                                    Post-M.S. outflows =&gt; </a:t>
            </a:r>
          </a:p>
          <a:p>
            <a:pPr>
              <a:defRPr/>
            </a:pPr>
            <a:r>
              <a:rPr lang="en-US" sz="2000" dirty="0">
                <a:solidFill>
                  <a:srgbClr val="04FFE4"/>
                </a:solidFill>
                <a:latin typeface="Geneva" charset="0"/>
                <a:cs typeface="+mn-cs"/>
              </a:rPr>
              <a:t>                                       </a:t>
            </a:r>
            <a:r>
              <a:rPr lang="en-US" sz="2000" dirty="0" smtClean="0">
                <a:solidFill>
                  <a:srgbClr val="04FFE4"/>
                </a:solidFill>
                <a:latin typeface="Geneva" charset="0"/>
                <a:cs typeface="+mn-cs"/>
              </a:rPr>
              <a:t>SNe =&gt;                             </a:t>
            </a:r>
            <a:r>
              <a:rPr lang="en-US" sz="1800" dirty="0" smtClean="0">
                <a:solidFill>
                  <a:srgbClr val="FF0000"/>
                </a:solidFill>
                <a:latin typeface="Geneva" charset="0"/>
                <a:cs typeface="+mn-cs"/>
              </a:rPr>
              <a:t>global</a:t>
            </a:r>
            <a:r>
              <a:rPr lang="en-US" sz="1800" dirty="0">
                <a:solidFill>
                  <a:srgbClr val="FF0000"/>
                </a:solidFill>
                <a:latin typeface="Geneva" charset="0"/>
              </a:rPr>
              <a:t>, high M</a:t>
            </a:r>
            <a:r>
              <a:rPr lang="en-US" sz="1800" baseline="-25000" dirty="0">
                <a:solidFill>
                  <a:srgbClr val="FF0000"/>
                </a:solidFill>
                <a:latin typeface="Geneva" charset="0"/>
              </a:rPr>
              <a:t>*</a:t>
            </a:r>
          </a:p>
          <a:p>
            <a:pPr>
              <a:defRPr/>
            </a:pPr>
            <a:r>
              <a:rPr lang="en-US" sz="1800" dirty="0" smtClean="0">
                <a:solidFill>
                  <a:srgbClr val="FF0000"/>
                </a:solidFill>
                <a:latin typeface="Geneva" charset="0"/>
                <a:cs typeface="+mn-cs"/>
              </a:rPr>
              <a:t>                                               </a:t>
            </a:r>
            <a:r>
              <a:rPr lang="en-US" sz="2000" dirty="0" smtClean="0">
                <a:solidFill>
                  <a:srgbClr val="04FFE4"/>
                </a:solidFill>
                <a:latin typeface="Geneva" charset="0"/>
                <a:cs typeface="+mn-cs"/>
              </a:rPr>
              <a:t>Black holes</a:t>
            </a:r>
            <a:endParaRPr lang="en-US" sz="1800" dirty="0">
              <a:solidFill>
                <a:srgbClr val="04FFE4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dirty="0" smtClean="0">
                <a:solidFill>
                  <a:srgbClr val="FFFF66"/>
                </a:solidFill>
                <a:latin typeface="Geneva" charset="0"/>
                <a:cs typeface="+mn-cs"/>
              </a:rPr>
              <a:t>  Feedback </a:t>
            </a:r>
            <a:r>
              <a:rPr lang="en-US" dirty="0">
                <a:solidFill>
                  <a:srgbClr val="FFFF66"/>
                </a:solidFill>
                <a:latin typeface="Geneva" charset="0"/>
                <a:cs typeface="+mn-cs"/>
              </a:rPr>
              <a:t>failure</a:t>
            </a:r>
            <a:r>
              <a:rPr lang="en-US" sz="2000" dirty="0">
                <a:solidFill>
                  <a:srgbClr val="FFFF66"/>
                </a:solidFill>
                <a:latin typeface="Geneva" charset="0"/>
                <a:cs typeface="+mn-cs"/>
              </a:rPr>
              <a:t>  </a:t>
            </a:r>
            <a:r>
              <a:rPr lang="en-US" dirty="0">
                <a:solidFill>
                  <a:srgbClr val="FFFF66"/>
                </a:solidFill>
                <a:latin typeface="Geneva" charset="0"/>
                <a:cs typeface="+mn-cs"/>
              </a:rPr>
              <a:t>=&gt; High </a:t>
            </a:r>
            <a:r>
              <a:rPr lang="en-US" dirty="0" smtClean="0">
                <a:solidFill>
                  <a:srgbClr val="FFFF66"/>
                </a:solidFill>
                <a:latin typeface="Geneva" charset="0"/>
                <a:cs typeface="+mn-cs"/>
              </a:rPr>
              <a:t>SFE,  </a:t>
            </a:r>
            <a:r>
              <a:rPr lang="en-US" dirty="0">
                <a:solidFill>
                  <a:srgbClr val="FFFF66"/>
                </a:solidFill>
                <a:latin typeface="Geneva" charset="0"/>
                <a:cs typeface="+mn-cs"/>
              </a:rPr>
              <a:t>bound clusters?</a:t>
            </a:r>
          </a:p>
          <a:p>
            <a:pPr>
              <a:defRPr/>
            </a:pPr>
            <a:r>
              <a:rPr lang="en-US" dirty="0">
                <a:solidFill>
                  <a:srgbClr val="FFFF66"/>
                </a:solidFill>
                <a:latin typeface="Geneva" charset="0"/>
                <a:cs typeface="+mn-cs"/>
              </a:rPr>
              <a:t> </a:t>
            </a:r>
            <a:endParaRPr lang="en-US" sz="1800" baseline="-25000" dirty="0">
              <a:solidFill>
                <a:srgbClr val="FFFF66"/>
              </a:solidFill>
              <a:latin typeface="Geneva" charset="0"/>
              <a:cs typeface="+mn-cs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8229600" y="3657600"/>
            <a:ext cx="0" cy="1447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3558139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 descr="Source_X_2013_H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" t="32777" r="1982" b="32407"/>
          <a:stretch>
            <a:fillRect/>
          </a:stretch>
        </p:blipFill>
        <p:spPr bwMode="auto">
          <a:xfrm>
            <a:off x="4763" y="30163"/>
            <a:ext cx="9177337" cy="431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2274888" y="4419600"/>
            <a:ext cx="689768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2FFF0"/>
                </a:solidFill>
                <a:latin typeface="Geneva" charset="0"/>
              </a:rPr>
              <a:t>Lonsdale “source x”  </a:t>
            </a:r>
          </a:p>
          <a:p>
            <a:r>
              <a:rPr lang="en-US">
                <a:solidFill>
                  <a:srgbClr val="02FFF0"/>
                </a:solidFill>
                <a:latin typeface="Geneva" charset="0"/>
              </a:rPr>
              <a:t>    V = 55 km/s    (Luhman et al. 2017)</a:t>
            </a:r>
          </a:p>
          <a:p>
            <a:endParaRPr lang="en-US">
              <a:solidFill>
                <a:srgbClr val="02FFF0"/>
              </a:solidFill>
              <a:latin typeface="Geneva" charset="0"/>
            </a:endParaRPr>
          </a:p>
          <a:p>
            <a:r>
              <a:rPr lang="en-US">
                <a:solidFill>
                  <a:srgbClr val="FF0000"/>
                </a:solidFill>
                <a:latin typeface="Geneva" charset="0"/>
              </a:rPr>
              <a:t>2013 Gemini S 2.12 </a:t>
            </a:r>
            <a:r>
              <a:rPr lang="en-US" sz="2800">
                <a:solidFill>
                  <a:srgbClr val="FF0000"/>
                </a:solidFill>
                <a:latin typeface="Symbol" charset="0"/>
                <a:cs typeface="Symbol" charset="0"/>
              </a:rPr>
              <a:t>m</a:t>
            </a:r>
            <a:r>
              <a:rPr lang="en-US">
                <a:solidFill>
                  <a:srgbClr val="FF0000"/>
                </a:solidFill>
                <a:latin typeface="Geneva" charset="0"/>
              </a:rPr>
              <a:t>m H</a:t>
            </a:r>
            <a:r>
              <a:rPr lang="en-US" baseline="-25000">
                <a:solidFill>
                  <a:srgbClr val="FF0000"/>
                </a:solidFill>
                <a:latin typeface="Geneva" charset="0"/>
              </a:rPr>
              <a:t>2</a:t>
            </a:r>
            <a:r>
              <a:rPr lang="en-US">
                <a:solidFill>
                  <a:srgbClr val="FF0000"/>
                </a:solidFill>
                <a:latin typeface="Geneva" charset="0"/>
              </a:rPr>
              <a:t>  Bally et al. 2015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 flipV="1">
            <a:off x="4114800" y="3479800"/>
            <a:ext cx="152400" cy="914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3FCFF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" name="Straight Arrow Connector 4"/>
          <p:cNvCxnSpPr/>
          <p:nvPr/>
        </p:nvCxnSpPr>
        <p:spPr bwMode="auto">
          <a:xfrm flipH="1">
            <a:off x="7543800" y="457200"/>
            <a:ext cx="5334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3FCFF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6845300" y="2476500"/>
            <a:ext cx="5334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3FCFF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8153400" y="381000"/>
            <a:ext cx="598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2FFF0"/>
                </a:solidFill>
                <a:latin typeface="Geneva" charset="0"/>
              </a:rPr>
              <a:t>BN</a:t>
            </a:r>
            <a:endParaRPr lang="en-US"/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7543800" y="2362200"/>
            <a:ext cx="363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2FFF0"/>
                </a:solidFill>
                <a:latin typeface="Geneva" charset="0"/>
              </a:rPr>
              <a:t>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4582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 descr="Orion_OMC1_GEMS_H2_Feii_photosh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3" y="101600"/>
            <a:ext cx="5335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66" name="Group 2"/>
          <p:cNvGrpSpPr>
            <a:grpSpLocks/>
          </p:cNvGrpSpPr>
          <p:nvPr/>
        </p:nvGrpSpPr>
        <p:grpSpPr bwMode="auto">
          <a:xfrm>
            <a:off x="3384550" y="4306888"/>
            <a:ext cx="1612900" cy="1198562"/>
            <a:chOff x="3810000" y="4211638"/>
            <a:chExt cx="1612900" cy="1198562"/>
          </a:xfrm>
        </p:grpSpPr>
        <p:sp>
          <p:nvSpPr>
            <p:cNvPr id="36868" name="Oval 9"/>
            <p:cNvSpPr>
              <a:spLocks noChangeArrowheads="1"/>
            </p:cNvSpPr>
            <p:nvPr/>
          </p:nvSpPr>
          <p:spPr bwMode="auto">
            <a:xfrm>
              <a:off x="4784725" y="4816475"/>
              <a:ext cx="117475" cy="1143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FFCC66"/>
                </a:solidFill>
              </a:endParaRPr>
            </a:p>
          </p:txBody>
        </p:sp>
        <p:sp>
          <p:nvSpPr>
            <p:cNvPr id="36869" name="Oval 11"/>
            <p:cNvSpPr>
              <a:spLocks noChangeArrowheads="1"/>
            </p:cNvSpPr>
            <p:nvPr/>
          </p:nvSpPr>
          <p:spPr bwMode="auto">
            <a:xfrm>
              <a:off x="4876800" y="4879975"/>
              <a:ext cx="117475" cy="1143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FFCC66"/>
                </a:solidFill>
              </a:endParaRPr>
            </a:p>
          </p:txBody>
        </p:sp>
        <p:sp>
          <p:nvSpPr>
            <p:cNvPr id="36870" name="Oval 12"/>
            <p:cNvSpPr>
              <a:spLocks noChangeArrowheads="1"/>
            </p:cNvSpPr>
            <p:nvPr/>
          </p:nvSpPr>
          <p:spPr bwMode="auto">
            <a:xfrm>
              <a:off x="4911725" y="4476750"/>
              <a:ext cx="117475" cy="1143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FFCC66"/>
                </a:solidFill>
              </a:endParaRPr>
            </a:p>
          </p:txBody>
        </p:sp>
        <p:sp>
          <p:nvSpPr>
            <p:cNvPr id="36871" name="Oval 13"/>
            <p:cNvSpPr>
              <a:spLocks noChangeArrowheads="1"/>
            </p:cNvSpPr>
            <p:nvPr/>
          </p:nvSpPr>
          <p:spPr bwMode="auto">
            <a:xfrm>
              <a:off x="4702175" y="4737100"/>
              <a:ext cx="117475" cy="1143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FFCC66"/>
                </a:solidFill>
              </a:endParaRPr>
            </a:p>
          </p:txBody>
        </p:sp>
        <p:sp>
          <p:nvSpPr>
            <p:cNvPr id="36872" name="TextBox 6"/>
            <p:cNvSpPr txBox="1">
              <a:spLocks noChangeArrowheads="1"/>
            </p:cNvSpPr>
            <p:nvPr/>
          </p:nvSpPr>
          <p:spPr bwMode="auto">
            <a:xfrm>
              <a:off x="4184650" y="4478338"/>
              <a:ext cx="661988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000">
                  <a:solidFill>
                    <a:srgbClr val="FF0000"/>
                  </a:solidFill>
                  <a:latin typeface="Arial" charset="0"/>
                  <a:cs typeface="Arial" charset="0"/>
                </a:rPr>
                <a:t>Source I</a:t>
              </a:r>
            </a:p>
          </p:txBody>
        </p:sp>
        <p:sp>
          <p:nvSpPr>
            <p:cNvPr id="36873" name="TextBox 15"/>
            <p:cNvSpPr txBox="1">
              <a:spLocks noChangeArrowheads="1"/>
            </p:cNvSpPr>
            <p:nvPr/>
          </p:nvSpPr>
          <p:spPr bwMode="auto">
            <a:xfrm>
              <a:off x="4751388" y="4211638"/>
              <a:ext cx="392112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800">
                  <a:solidFill>
                    <a:srgbClr val="FF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1000">
                  <a:solidFill>
                    <a:srgbClr val="FF0000"/>
                  </a:solidFill>
                  <a:latin typeface="Arial" charset="0"/>
                  <a:cs typeface="Arial" charset="0"/>
                </a:rPr>
                <a:t>BN</a:t>
              </a:r>
            </a:p>
          </p:txBody>
        </p:sp>
        <p:sp>
          <p:nvSpPr>
            <p:cNvPr id="36874" name="TextBox 16"/>
            <p:cNvSpPr txBox="1">
              <a:spLocks noChangeArrowheads="1"/>
            </p:cNvSpPr>
            <p:nvPr/>
          </p:nvSpPr>
          <p:spPr bwMode="auto">
            <a:xfrm>
              <a:off x="4605338" y="4908550"/>
              <a:ext cx="255587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000">
                  <a:solidFill>
                    <a:srgbClr val="FF0000"/>
                  </a:solidFill>
                  <a:latin typeface="Arial" charset="0"/>
                  <a:cs typeface="Arial" charset="0"/>
                </a:rPr>
                <a:t>n</a:t>
              </a:r>
            </a:p>
          </p:txBody>
        </p:sp>
        <p:sp>
          <p:nvSpPr>
            <p:cNvPr id="36875" name="TextBox 17"/>
            <p:cNvSpPr txBox="1">
              <a:spLocks noChangeArrowheads="1"/>
            </p:cNvSpPr>
            <p:nvPr/>
          </p:nvSpPr>
          <p:spPr bwMode="auto">
            <a:xfrm>
              <a:off x="4930775" y="5033963"/>
              <a:ext cx="492125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000">
                  <a:solidFill>
                    <a:srgbClr val="FF0000"/>
                  </a:solidFill>
                  <a:latin typeface="Arial" charset="0"/>
                  <a:cs typeface="Arial" charset="0"/>
                </a:rPr>
                <a:t>IRc 4</a:t>
              </a:r>
            </a:p>
          </p:txBody>
        </p:sp>
        <p:sp>
          <p:nvSpPr>
            <p:cNvPr id="36876" name="Oval 12"/>
            <p:cNvSpPr>
              <a:spLocks noChangeArrowheads="1"/>
            </p:cNvSpPr>
            <p:nvPr/>
          </p:nvSpPr>
          <p:spPr bwMode="auto">
            <a:xfrm>
              <a:off x="4394200" y="4946650"/>
              <a:ext cx="117475" cy="1143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FFCC66"/>
                </a:solidFill>
              </a:endParaRPr>
            </a:p>
          </p:txBody>
        </p:sp>
        <p:sp>
          <p:nvSpPr>
            <p:cNvPr id="36877" name="TextBox 6"/>
            <p:cNvSpPr txBox="1">
              <a:spLocks noChangeArrowheads="1"/>
            </p:cNvSpPr>
            <p:nvPr/>
          </p:nvSpPr>
          <p:spPr bwMode="auto">
            <a:xfrm>
              <a:off x="3810000" y="5164138"/>
              <a:ext cx="69056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000">
                  <a:solidFill>
                    <a:srgbClr val="FF0000"/>
                  </a:solidFill>
                  <a:latin typeface="Arial" charset="0"/>
                  <a:cs typeface="Arial" charset="0"/>
                </a:rPr>
                <a:t>Source x</a:t>
              </a:r>
            </a:p>
          </p:txBody>
        </p:sp>
      </p:grpSp>
      <p:sp>
        <p:nvSpPr>
          <p:cNvPr id="36867" name="Rectangle 1"/>
          <p:cNvSpPr>
            <a:spLocks noChangeArrowheads="1"/>
          </p:cNvSpPr>
          <p:nvPr/>
        </p:nvSpPr>
        <p:spPr bwMode="auto">
          <a:xfrm>
            <a:off x="4981575" y="557053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solidFill>
                  <a:srgbClr val="FF0000"/>
                </a:solidFill>
                <a:latin typeface="Geneva" charset="0"/>
              </a:rPr>
              <a:t>2013 Gemini S   H</a:t>
            </a:r>
            <a:r>
              <a:rPr lang="en-US" sz="1800" baseline="-25000">
                <a:solidFill>
                  <a:srgbClr val="FF0000"/>
                </a:solidFill>
                <a:latin typeface="Geneva" charset="0"/>
              </a:rPr>
              <a:t>2</a:t>
            </a:r>
            <a:r>
              <a:rPr lang="en-US" sz="1800">
                <a:solidFill>
                  <a:srgbClr val="FF0000"/>
                </a:solidFill>
                <a:latin typeface="Geneva" charset="0"/>
              </a:rPr>
              <a:t> at 0.002 mm</a:t>
            </a:r>
          </a:p>
        </p:txBody>
      </p:sp>
    </p:spTree>
    <p:extLst>
      <p:ext uri="{BB962C8B-B14F-4D97-AF65-F5344CB8AC3E}">
        <p14:creationId xmlns:p14="http://schemas.microsoft.com/office/powerpoint/2010/main" val="58375515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oup 1"/>
          <p:cNvGrpSpPr>
            <a:grpSpLocks noChangeAspect="1"/>
          </p:cNvGrpSpPr>
          <p:nvPr/>
        </p:nvGrpSpPr>
        <p:grpSpPr bwMode="auto">
          <a:xfrm rot="-5400000">
            <a:off x="817562" y="681038"/>
            <a:ext cx="6873875" cy="5511800"/>
            <a:chOff x="-152400" y="26988"/>
            <a:chExt cx="9372600" cy="7516812"/>
          </a:xfrm>
        </p:grpSpPr>
        <p:pic>
          <p:nvPicPr>
            <p:cNvPr id="38914" name="Picture 1" descr="fig_OMC1_ALMA_Max_Source_X_PMs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75494" y="-900906"/>
              <a:ext cx="7516812" cy="937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15" name="Rectangle 1"/>
            <p:cNvSpPr>
              <a:spLocks noChangeArrowheads="1"/>
            </p:cNvSpPr>
            <p:nvPr/>
          </p:nvSpPr>
          <p:spPr bwMode="auto">
            <a:xfrm rot="5400000">
              <a:off x="4006066" y="1140629"/>
              <a:ext cx="3019425" cy="2014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800">
                  <a:solidFill>
                    <a:srgbClr val="FF0000"/>
                  </a:solidFill>
                  <a:latin typeface="Geneva" charset="0"/>
                </a:rPr>
                <a:t>2015 ALMA</a:t>
              </a:r>
            </a:p>
            <a:p>
              <a:endParaRPr lang="en-US" sz="1800">
                <a:solidFill>
                  <a:srgbClr val="FF0000"/>
                </a:solidFill>
                <a:latin typeface="Geneva" charset="0"/>
              </a:endParaRPr>
            </a:p>
            <a:p>
              <a:r>
                <a:rPr lang="en-US" sz="1800">
                  <a:solidFill>
                    <a:srgbClr val="FF0000"/>
                  </a:solidFill>
                  <a:latin typeface="Geneva" charset="0"/>
                </a:rPr>
                <a:t>CO at 1.3 mm</a:t>
              </a:r>
            </a:p>
            <a:p>
              <a:endParaRPr lang="en-US" sz="1800">
                <a:solidFill>
                  <a:srgbClr val="FF0000"/>
                </a:solidFill>
                <a:latin typeface="Geneva" charset="0"/>
              </a:endParaRPr>
            </a:p>
            <a:p>
              <a:r>
                <a:rPr lang="en-US" sz="1800">
                  <a:solidFill>
                    <a:srgbClr val="FF0000"/>
                  </a:solidFill>
                  <a:latin typeface="Geneva" charset="0"/>
                </a:rPr>
                <a:t>(Bally+ 2017)</a:t>
              </a:r>
            </a:p>
          </p:txBody>
        </p:sp>
        <p:sp>
          <p:nvSpPr>
            <p:cNvPr id="38916" name="Rectangle 2"/>
            <p:cNvSpPr>
              <a:spLocks noChangeArrowheads="1"/>
            </p:cNvSpPr>
            <p:nvPr/>
          </p:nvSpPr>
          <p:spPr bwMode="auto">
            <a:xfrm rot="1288399">
              <a:off x="31750" y="3086056"/>
              <a:ext cx="2824163" cy="965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rgbClr val="FFFF00"/>
                  </a:solidFill>
                  <a:latin typeface="Geneva" charset="0"/>
                </a:rPr>
                <a:t>~</a:t>
              </a:r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15 M</a:t>
              </a:r>
              <a:r>
                <a:rPr lang="en-US" sz="1600" baseline="-25000">
                  <a:solidFill>
                    <a:srgbClr val="FFFF00"/>
                  </a:solidFill>
                  <a:latin typeface="Geneva" charset="0"/>
                </a:rPr>
                <a:t>o</a:t>
              </a:r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 Src I</a:t>
              </a:r>
            </a:p>
            <a:p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V</a:t>
              </a:r>
              <a:r>
                <a:rPr lang="en-US" sz="1600" baseline="-25000">
                  <a:solidFill>
                    <a:srgbClr val="FFFF00"/>
                  </a:solidFill>
                  <a:latin typeface="Geneva" charset="0"/>
                </a:rPr>
                <a:t>PM</a:t>
              </a:r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 = 13 km</a:t>
              </a:r>
              <a:r>
                <a:rPr lang="en-US" sz="2000">
                  <a:solidFill>
                    <a:srgbClr val="FFFF00"/>
                  </a:solidFill>
                  <a:latin typeface="Geneva" charset="0"/>
                </a:rPr>
                <a:t>/s</a:t>
              </a:r>
              <a:endParaRPr lang="en-US" sz="2000">
                <a:solidFill>
                  <a:srgbClr val="FFFF00"/>
                </a:solidFill>
              </a:endParaRPr>
            </a:p>
          </p:txBody>
        </p:sp>
        <p:sp>
          <p:nvSpPr>
            <p:cNvPr id="38917" name="Rectangle 5"/>
            <p:cNvSpPr>
              <a:spLocks noChangeArrowheads="1"/>
            </p:cNvSpPr>
            <p:nvPr/>
          </p:nvSpPr>
          <p:spPr bwMode="auto">
            <a:xfrm rot="3055100">
              <a:off x="-78279" y="1397580"/>
              <a:ext cx="3100336" cy="797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~3 M</a:t>
              </a:r>
              <a:r>
                <a:rPr lang="en-US" sz="1600" baseline="-25000">
                  <a:solidFill>
                    <a:srgbClr val="FFFF00"/>
                  </a:solidFill>
                  <a:latin typeface="Geneva" charset="0"/>
                </a:rPr>
                <a:t>o</a:t>
              </a:r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 Src X  </a:t>
              </a:r>
            </a:p>
            <a:p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V</a:t>
              </a:r>
              <a:r>
                <a:rPr lang="en-US" sz="1600" baseline="-25000">
                  <a:solidFill>
                    <a:srgbClr val="FFFF00"/>
                  </a:solidFill>
                  <a:latin typeface="Geneva" charset="0"/>
                </a:rPr>
                <a:t>PM</a:t>
              </a:r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 = 55 km/s</a:t>
              </a:r>
              <a:endParaRPr lang="en-US" sz="1600">
                <a:solidFill>
                  <a:srgbClr val="FFFF00"/>
                </a:solidFill>
              </a:endParaRPr>
            </a:p>
          </p:txBody>
        </p:sp>
        <p:sp>
          <p:nvSpPr>
            <p:cNvPr id="38918" name="Rectangle 6"/>
            <p:cNvSpPr>
              <a:spLocks noChangeArrowheads="1"/>
            </p:cNvSpPr>
            <p:nvPr/>
          </p:nvSpPr>
          <p:spPr bwMode="auto">
            <a:xfrm rot="2129929">
              <a:off x="3754439" y="5309250"/>
              <a:ext cx="2825750" cy="881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rgbClr val="FFFF00"/>
                  </a:solidFill>
                  <a:latin typeface="Geneva" charset="0"/>
                </a:rPr>
                <a:t>~</a:t>
              </a:r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10 M</a:t>
              </a:r>
              <a:r>
                <a:rPr lang="en-US" sz="1600" baseline="-25000">
                  <a:solidFill>
                    <a:srgbClr val="FFFF00"/>
                  </a:solidFill>
                  <a:latin typeface="Geneva" charset="0"/>
                </a:rPr>
                <a:t>o</a:t>
              </a:r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  BN</a:t>
              </a:r>
            </a:p>
            <a:p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V</a:t>
              </a:r>
              <a:r>
                <a:rPr lang="en-US" sz="1600" baseline="-25000">
                  <a:solidFill>
                    <a:srgbClr val="FFFF00"/>
                  </a:solidFill>
                  <a:latin typeface="Geneva" charset="0"/>
                </a:rPr>
                <a:t>PM</a:t>
              </a:r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 = 26  km/s</a:t>
              </a:r>
              <a:endParaRPr lang="en-US" sz="160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900355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Dec_V_at_RA_5_35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0"/>
            <a:ext cx="9144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9923" name="Text Box 3"/>
          <p:cNvSpPr txBox="1">
            <a:spLocks noChangeArrowheads="1"/>
          </p:cNvSpPr>
          <p:nvPr/>
        </p:nvSpPr>
        <p:spPr bwMode="auto">
          <a:xfrm>
            <a:off x="3543300" y="1600200"/>
            <a:ext cx="2057400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0" dirty="0">
                <a:solidFill>
                  <a:srgbClr val="FF3300"/>
                </a:solidFill>
                <a:latin typeface="Arial" charset="0"/>
                <a:cs typeface="+mn-cs"/>
              </a:rPr>
              <a:t>V =+120 km / s</a:t>
            </a:r>
          </a:p>
          <a:p>
            <a:pPr>
              <a:spcBef>
                <a:spcPct val="50000"/>
              </a:spcBef>
              <a:defRPr/>
            </a:pPr>
            <a:endParaRPr lang="en-US" sz="1800" b="0" dirty="0">
              <a:solidFill>
                <a:srgbClr val="FF3300"/>
              </a:solidFill>
              <a:latin typeface="Arial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sz="1800" b="0" dirty="0">
              <a:solidFill>
                <a:srgbClr val="FF3300"/>
              </a:solidFill>
              <a:latin typeface="Arial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sz="1800" b="0" dirty="0">
              <a:solidFill>
                <a:srgbClr val="FF3300"/>
              </a:solidFill>
              <a:latin typeface="Arial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sz="1800" b="0" dirty="0">
              <a:solidFill>
                <a:srgbClr val="FF3300"/>
              </a:solidFill>
              <a:latin typeface="Arial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sz="1800" b="0" dirty="0">
              <a:solidFill>
                <a:srgbClr val="FF3300"/>
              </a:solidFill>
              <a:latin typeface="Arial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sz="1800" b="0" dirty="0">
              <a:solidFill>
                <a:srgbClr val="FF3300"/>
              </a:solidFill>
              <a:latin typeface="Arial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sz="1800" b="0" dirty="0">
              <a:solidFill>
                <a:srgbClr val="FF3300"/>
              </a:solidFill>
              <a:latin typeface="Arial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800" b="0" dirty="0">
                <a:solidFill>
                  <a:srgbClr val="FF3300"/>
                </a:solidFill>
                <a:latin typeface="Arial" charset="0"/>
                <a:cs typeface="+mn-cs"/>
              </a:rPr>
              <a:t>V = -120 km/s</a:t>
            </a:r>
            <a:endParaRPr lang="en-US" sz="1800" dirty="0">
              <a:solidFill>
                <a:srgbClr val="FF3300"/>
              </a:solidFill>
              <a:cs typeface="+mn-cs"/>
            </a:endParaRPr>
          </a:p>
        </p:txBody>
      </p:sp>
      <p:grpSp>
        <p:nvGrpSpPr>
          <p:cNvPr id="40963" name="Group 4"/>
          <p:cNvGrpSpPr>
            <a:grpSpLocks/>
          </p:cNvGrpSpPr>
          <p:nvPr/>
        </p:nvGrpSpPr>
        <p:grpSpPr bwMode="auto">
          <a:xfrm>
            <a:off x="114300" y="228600"/>
            <a:ext cx="9029700" cy="1231900"/>
            <a:chOff x="36" y="383"/>
            <a:chExt cx="5688" cy="776"/>
          </a:xfrm>
        </p:grpSpPr>
        <p:sp>
          <p:nvSpPr>
            <p:cNvPr id="1489925" name="Rectangle 5"/>
            <p:cNvSpPr>
              <a:spLocks noChangeArrowheads="1"/>
            </p:cNvSpPr>
            <p:nvPr/>
          </p:nvSpPr>
          <p:spPr bwMode="auto">
            <a:xfrm>
              <a:off x="72" y="383"/>
              <a:ext cx="5616" cy="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0" dirty="0">
                  <a:solidFill>
                    <a:schemeClr val="tx2"/>
                  </a:solidFill>
                  <a:latin typeface="Arial" charset="0"/>
                  <a:cs typeface="+mn-cs"/>
                </a:rPr>
                <a:t>       </a:t>
              </a:r>
              <a:r>
                <a:rPr lang="en-US" sz="2000" b="0" dirty="0">
                  <a:solidFill>
                    <a:srgbClr val="000000"/>
                  </a:solidFill>
                  <a:latin typeface="Arial" charset="0"/>
                  <a:cs typeface="+mn-cs"/>
                </a:rPr>
                <a:t>                                        </a:t>
              </a:r>
              <a:r>
                <a:rPr lang="en-US" sz="2000" b="0" dirty="0">
                  <a:solidFill>
                    <a:srgbClr val="FF6600"/>
                  </a:solidFill>
                  <a:latin typeface="Arial" charset="0"/>
                  <a:cs typeface="+mn-cs"/>
                </a:rPr>
                <a:t>North-South Cut</a:t>
              </a:r>
            </a:p>
            <a:p>
              <a:pPr>
                <a:defRPr/>
              </a:pPr>
              <a:endParaRPr lang="en-US" sz="1800" b="0" dirty="0">
                <a:solidFill>
                  <a:srgbClr val="FF3300"/>
                </a:solidFill>
                <a:latin typeface="Arial" charset="0"/>
                <a:cs typeface="+mn-cs"/>
              </a:endParaRPr>
            </a:p>
            <a:p>
              <a:pPr>
                <a:defRPr/>
              </a:pPr>
              <a:endParaRPr lang="en-US" sz="1800" b="0" dirty="0">
                <a:solidFill>
                  <a:srgbClr val="FF3300"/>
                </a:solidFill>
                <a:latin typeface="Arial" charset="0"/>
                <a:cs typeface="+mn-cs"/>
              </a:endParaRPr>
            </a:p>
            <a:p>
              <a:pPr>
                <a:defRPr/>
              </a:pPr>
              <a:r>
                <a:rPr lang="en-US" sz="1800" b="0" dirty="0">
                  <a:solidFill>
                    <a:srgbClr val="FF3300"/>
                  </a:solidFill>
                  <a:latin typeface="Arial" charset="0"/>
                  <a:cs typeface="+mn-cs"/>
                </a:rPr>
                <a:t> </a:t>
              </a:r>
            </a:p>
          </p:txBody>
        </p:sp>
        <p:sp>
          <p:nvSpPr>
            <p:cNvPr id="1489926" name="Line 6"/>
            <p:cNvSpPr>
              <a:spLocks noChangeShapeType="1"/>
            </p:cNvSpPr>
            <p:nvPr/>
          </p:nvSpPr>
          <p:spPr bwMode="auto">
            <a:xfrm>
              <a:off x="36" y="816"/>
              <a:ext cx="5688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89927" name="Rectangle 7"/>
          <p:cNvSpPr>
            <a:spLocks noChangeArrowheads="1"/>
          </p:cNvSpPr>
          <p:nvPr/>
        </p:nvSpPr>
        <p:spPr bwMode="auto">
          <a:xfrm>
            <a:off x="1101725" y="5367338"/>
            <a:ext cx="7508875" cy="179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2"/>
                </a:solidFill>
                <a:latin typeface="Geneva" charset="0"/>
                <a:cs typeface="+mn-cs"/>
              </a:rPr>
              <a:t>    </a:t>
            </a:r>
            <a:r>
              <a:rPr lang="en-US" sz="2000" dirty="0">
                <a:solidFill>
                  <a:srgbClr val="FF6600"/>
                </a:solidFill>
                <a:latin typeface="Geneva" charset="0"/>
                <a:cs typeface="+mn-cs"/>
              </a:rPr>
              <a:t>                  No deceleration in wakes !</a:t>
            </a:r>
          </a:p>
          <a:p>
            <a:pPr>
              <a:defRPr/>
            </a:pPr>
            <a:r>
              <a:rPr lang="en-US" sz="2000" dirty="0">
                <a:solidFill>
                  <a:srgbClr val="FF6600"/>
                </a:solidFill>
                <a:latin typeface="Geneva" charset="0"/>
                <a:cs typeface="+mn-cs"/>
              </a:rPr>
              <a:t>     n ~ 100 linear </a:t>
            </a:r>
            <a:r>
              <a:rPr lang="en-US" sz="2000" dirty="0" err="1">
                <a:solidFill>
                  <a:srgbClr val="FF6600"/>
                </a:solidFill>
                <a:latin typeface="Geneva" charset="0"/>
                <a:cs typeface="+mn-cs"/>
              </a:rPr>
              <a:t>ejecta</a:t>
            </a:r>
            <a:r>
              <a:rPr lang="en-US" sz="2000" dirty="0">
                <a:solidFill>
                  <a:srgbClr val="FF6600"/>
                </a:solidFill>
                <a:latin typeface="Geneva" charset="0"/>
                <a:cs typeface="+mn-cs"/>
              </a:rPr>
              <a:t> streams with </a:t>
            </a: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V </a:t>
            </a:r>
            <a:r>
              <a:rPr lang="en-US" sz="2000" dirty="0">
                <a:solidFill>
                  <a:srgbClr val="FF6600"/>
                </a:solidFill>
                <a:latin typeface="Geneva" charset="0"/>
              </a:rPr>
              <a:t>proportional to  </a:t>
            </a: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R</a:t>
            </a:r>
            <a:endParaRPr lang="en-US" sz="2000" dirty="0">
              <a:solidFill>
                <a:srgbClr val="FF6600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sz="2000" dirty="0">
                <a:solidFill>
                  <a:srgbClr val="FF6600"/>
                </a:solidFill>
                <a:latin typeface="Geneva" charset="0"/>
                <a:cs typeface="+mn-cs"/>
              </a:rPr>
              <a:t>     </a:t>
            </a:r>
            <a:r>
              <a:rPr lang="en-US" dirty="0"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  <a:sym typeface="Symbol" charset="0"/>
              </a:rPr>
              <a:t></a:t>
            </a: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 &gt;&gt;</a:t>
            </a:r>
            <a:r>
              <a:rPr lang="en-US" dirty="0"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 </a:t>
            </a:r>
            <a:r>
              <a:rPr lang="en-US" dirty="0"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  <a:sym typeface="Symbol" charset="0"/>
              </a:rPr>
              <a:t></a:t>
            </a:r>
            <a:r>
              <a:rPr lang="en-US" sz="2000" baseline="-25000" dirty="0"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ambient</a:t>
            </a:r>
            <a:r>
              <a:rPr lang="en-US" sz="2000" baseline="-25000" dirty="0">
                <a:solidFill>
                  <a:srgbClr val="FF6600"/>
                </a:solidFill>
                <a:latin typeface="Geneva" charset="0"/>
                <a:cs typeface="+mn-cs"/>
              </a:rPr>
              <a:t>                    </a:t>
            </a:r>
            <a:r>
              <a:rPr lang="en-US" dirty="0">
                <a:solidFill>
                  <a:srgbClr val="FF6600"/>
                </a:solidFill>
                <a:cs typeface="+mn-cs"/>
                <a:sym typeface="Symbol" charset="0"/>
              </a:rPr>
              <a:t></a:t>
            </a:r>
            <a:r>
              <a:rPr lang="en-US" sz="2000" dirty="0">
                <a:solidFill>
                  <a:srgbClr val="FF6600"/>
                </a:solidFill>
                <a:latin typeface="Geneva" charset="0"/>
                <a:cs typeface="+mn-cs"/>
              </a:rPr>
              <a:t> &gt; 10</a:t>
            </a:r>
            <a:r>
              <a:rPr lang="en-US" sz="2000" baseline="30000" dirty="0">
                <a:solidFill>
                  <a:srgbClr val="FF6600"/>
                </a:solidFill>
                <a:latin typeface="Geneva" charset="0"/>
                <a:cs typeface="+mn-cs"/>
              </a:rPr>
              <a:t>8</a:t>
            </a:r>
            <a:r>
              <a:rPr lang="en-US" sz="2000" dirty="0">
                <a:solidFill>
                  <a:srgbClr val="FF6600"/>
                </a:solidFill>
                <a:latin typeface="Geneva" charset="0"/>
                <a:cs typeface="+mn-cs"/>
              </a:rPr>
              <a:t> cm</a:t>
            </a:r>
            <a:r>
              <a:rPr lang="en-US" sz="2000" baseline="30000" dirty="0">
                <a:solidFill>
                  <a:srgbClr val="FF6600"/>
                </a:solidFill>
                <a:latin typeface="Geneva" charset="0"/>
                <a:cs typeface="+mn-cs"/>
              </a:rPr>
              <a:t>-3  </a:t>
            </a:r>
            <a:endParaRPr lang="en-US" sz="2000" dirty="0">
              <a:solidFill>
                <a:srgbClr val="FF6600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sz="2000" dirty="0">
                <a:solidFill>
                  <a:srgbClr val="FF6600"/>
                </a:solidFill>
                <a:latin typeface="Geneva" charset="0"/>
                <a:cs typeface="+mn-cs"/>
              </a:rPr>
              <a:t>     </a:t>
            </a: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N ~10</a:t>
            </a:r>
            <a:r>
              <a:rPr lang="en-US" sz="2000" baseline="30000" dirty="0"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3</a:t>
            </a:r>
            <a:r>
              <a:rPr lang="en-US" sz="2000" dirty="0">
                <a:solidFill>
                  <a:srgbClr val="FF6600"/>
                </a:solidFill>
                <a:latin typeface="Geneva" charset="0"/>
                <a:cs typeface="+mn-cs"/>
              </a:rPr>
              <a:t>  clumps with M</a:t>
            </a:r>
            <a:r>
              <a:rPr lang="en-US" sz="2000" baseline="-25000" dirty="0">
                <a:solidFill>
                  <a:srgbClr val="FF6600"/>
                </a:solidFill>
                <a:latin typeface="Geneva" charset="0"/>
                <a:cs typeface="+mn-cs"/>
              </a:rPr>
              <a:t>clump</a:t>
            </a:r>
            <a:r>
              <a:rPr lang="en-US" sz="2000" dirty="0">
                <a:solidFill>
                  <a:srgbClr val="FF6600"/>
                </a:solidFill>
                <a:latin typeface="Geneva" charset="0"/>
                <a:cs typeface="+mn-cs"/>
              </a:rPr>
              <a:t>~10</a:t>
            </a:r>
            <a:r>
              <a:rPr lang="en-US" sz="2000" baseline="30000" dirty="0">
                <a:solidFill>
                  <a:srgbClr val="FF6600"/>
                </a:solidFill>
                <a:latin typeface="Geneva" charset="0"/>
                <a:cs typeface="+mn-cs"/>
              </a:rPr>
              <a:t>28</a:t>
            </a:r>
            <a:r>
              <a:rPr lang="en-US" sz="2000" dirty="0">
                <a:solidFill>
                  <a:srgbClr val="FF6600"/>
                </a:solidFill>
                <a:latin typeface="Geneva" charset="0"/>
                <a:cs typeface="+mn-cs"/>
              </a:rPr>
              <a:t> - 10</a:t>
            </a:r>
            <a:r>
              <a:rPr lang="en-US" sz="2000" baseline="30000" dirty="0">
                <a:solidFill>
                  <a:srgbClr val="FF6600"/>
                </a:solidFill>
                <a:latin typeface="Geneva" charset="0"/>
                <a:cs typeface="+mn-cs"/>
              </a:rPr>
              <a:t>30</a:t>
            </a:r>
            <a:r>
              <a:rPr lang="en-US" sz="2000" dirty="0">
                <a:solidFill>
                  <a:srgbClr val="FF6600"/>
                </a:solidFill>
                <a:latin typeface="Geneva" charset="0"/>
                <a:cs typeface="+mn-cs"/>
              </a:rPr>
              <a:t> grams ?</a:t>
            </a:r>
            <a:r>
              <a:rPr lang="en-US" sz="2000" baseline="30000" dirty="0">
                <a:solidFill>
                  <a:srgbClr val="FF6600"/>
                </a:solidFill>
                <a:latin typeface="Geneva" charset="0"/>
                <a:cs typeface="+mn-cs"/>
              </a:rPr>
              <a:t>  </a:t>
            </a:r>
          </a:p>
          <a:p>
            <a:pPr>
              <a:defRPr/>
            </a:pPr>
            <a:r>
              <a:rPr lang="en-US" sz="2000" baseline="30000" dirty="0">
                <a:solidFill>
                  <a:srgbClr val="FF6600"/>
                </a:solidFill>
                <a:latin typeface="Geneva" charset="0"/>
                <a:cs typeface="+mn-cs"/>
              </a:rPr>
              <a:t>     </a:t>
            </a:r>
          </a:p>
          <a:p>
            <a:pPr>
              <a:defRPr/>
            </a:pPr>
            <a:r>
              <a:rPr lang="en-US" sz="2000" baseline="30000" dirty="0">
                <a:solidFill>
                  <a:srgbClr val="02FFF0"/>
                </a:solidFill>
                <a:latin typeface="Geneva" charset="0"/>
                <a:cs typeface="+mn-cs"/>
              </a:rPr>
              <a:t>       </a:t>
            </a:r>
            <a:endParaRPr lang="en-US" sz="2000" dirty="0">
              <a:solidFill>
                <a:srgbClr val="02FFF0"/>
              </a:solidFill>
              <a:latin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97717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 descr="OMC1_explosion_ALMA_Gemin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7620000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16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MC1_Bally_HAWC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2547" r="14942" b="11207"/>
          <a:stretch/>
        </p:blipFill>
        <p:spPr>
          <a:xfrm>
            <a:off x="3148390" y="118533"/>
            <a:ext cx="5960534" cy="67394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381000"/>
            <a:ext cx="236475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B-fields?</a:t>
            </a:r>
          </a:p>
          <a:p>
            <a:endParaRPr lang="en-US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SOFIA/HAWC+</a:t>
            </a:r>
          </a:p>
          <a:p>
            <a:endParaRPr lang="en-US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Chuss+2019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1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ChangeArrowheads="1"/>
          </p:cNvSpPr>
          <p:nvPr/>
        </p:nvSpPr>
        <p:spPr bwMode="auto">
          <a:xfrm>
            <a:off x="381000" y="152400"/>
            <a:ext cx="8534400" cy="717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04FFE4"/>
                </a:solidFill>
                <a:latin typeface="Geneva" charset="0"/>
              </a:rPr>
              <a:t>                           Orion </a:t>
            </a:r>
            <a:r>
              <a:rPr lang="en-US" sz="2800" dirty="0">
                <a:solidFill>
                  <a:srgbClr val="04FFE4"/>
                </a:solidFill>
                <a:latin typeface="Geneva" charset="0"/>
              </a:rPr>
              <a:t>OMC1:  </a:t>
            </a:r>
          </a:p>
          <a:p>
            <a:endParaRPr lang="en-US" dirty="0">
              <a:solidFill>
                <a:srgbClr val="FF6600"/>
              </a:solidFill>
              <a:latin typeface="Geneva" charset="0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  </a:t>
            </a:r>
            <a:r>
              <a:rPr lang="en-US" dirty="0">
                <a:solidFill>
                  <a:srgbClr val="FFFF00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Orbit </a:t>
            </a:r>
            <a:r>
              <a:rPr lang="en-US" dirty="0">
                <a:solidFill>
                  <a:srgbClr val="FFFF00"/>
                </a:solidFill>
                <a:latin typeface="Geneva" charset="0"/>
              </a:rPr>
              <a:t>decay </a:t>
            </a:r>
          </a:p>
          <a:p>
            <a:r>
              <a:rPr lang="en-US" dirty="0">
                <a:solidFill>
                  <a:srgbClr val="FFFF00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                  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 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Non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-hierarchical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system</a:t>
            </a:r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Geneva" charset="0"/>
              </a:rPr>
              <a:t>   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Form ~1 AU binary </a:t>
            </a:r>
            <a:r>
              <a:rPr lang="en-US" sz="2000" dirty="0" smtClean="0">
                <a:solidFill>
                  <a:srgbClr val="FFFF00"/>
                </a:solidFill>
                <a:latin typeface="Geneva" charset="0"/>
              </a:rPr>
              <a:t>or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 merger (</a:t>
            </a:r>
            <a:r>
              <a:rPr lang="en-US" dirty="0" err="1" smtClean="0">
                <a:solidFill>
                  <a:srgbClr val="FFFF00"/>
                </a:solidFill>
                <a:latin typeface="Geneva" charset="0"/>
              </a:rPr>
              <a:t>Src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 I)? </a:t>
            </a:r>
          </a:p>
          <a:p>
            <a:r>
              <a:rPr lang="en-US" dirty="0">
                <a:solidFill>
                  <a:srgbClr val="FFFF00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                    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~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550 years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ago     ~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10</a:t>
            </a:r>
            <a:r>
              <a:rPr lang="en-US" baseline="30000" dirty="0">
                <a:solidFill>
                  <a:srgbClr val="FF6600"/>
                </a:solidFill>
                <a:latin typeface="Geneva" charset="0"/>
              </a:rPr>
              <a:t>48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ergs</a:t>
            </a:r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Geneva" charset="0"/>
              </a:rPr>
              <a:t>   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Explosion </a:t>
            </a:r>
            <a:r>
              <a:rPr lang="en-US" dirty="0">
                <a:solidFill>
                  <a:srgbClr val="FFFF00"/>
                </a:solidFill>
                <a:latin typeface="Geneva" charset="0"/>
              </a:rPr>
              <a:t>in gas: </a:t>
            </a:r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                    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~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10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M</a:t>
            </a:r>
            <a:r>
              <a:rPr lang="en-US" baseline="-25000" dirty="0" smtClean="0">
                <a:solidFill>
                  <a:srgbClr val="FF6600"/>
                </a:solidFill>
                <a:latin typeface="Geneva" charset="0"/>
              </a:rPr>
              <a:t>o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   V</a:t>
            </a:r>
            <a:r>
              <a:rPr lang="en-US" baseline="-25000" dirty="0" smtClean="0">
                <a:solidFill>
                  <a:srgbClr val="FF6600"/>
                </a:solidFill>
                <a:latin typeface="Geneva" charset="0"/>
              </a:rPr>
              <a:t>max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~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400 km/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s</a:t>
            </a:r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Geneva" charset="0"/>
              </a:rPr>
              <a:t>   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Eject </a:t>
            </a:r>
            <a:r>
              <a:rPr lang="en-US" dirty="0">
                <a:solidFill>
                  <a:srgbClr val="FFFF00"/>
                </a:solidFill>
                <a:latin typeface="Geneva" charset="0"/>
              </a:rPr>
              <a:t>3 stars:  </a:t>
            </a:r>
          </a:p>
          <a:p>
            <a:r>
              <a:rPr lang="en-US" sz="2000" dirty="0">
                <a:solidFill>
                  <a:srgbClr val="FFFF00"/>
                </a:solidFill>
                <a:latin typeface="Geneva" charset="0"/>
              </a:rPr>
              <a:t>          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BN (~10 M</a:t>
            </a:r>
            <a:r>
              <a:rPr lang="en-US" sz="2000" dirty="0">
                <a:solidFill>
                  <a:srgbClr val="FF6600"/>
                </a:solidFill>
                <a:latin typeface="Geneva" charset="0"/>
              </a:rPr>
              <a:t>o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)      </a:t>
            </a:r>
            <a:r>
              <a:rPr lang="en-US" dirty="0" err="1">
                <a:solidFill>
                  <a:srgbClr val="FF6600"/>
                </a:solidFill>
                <a:latin typeface="Geneva" charset="0"/>
              </a:rPr>
              <a:t>Src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 I (~15 M</a:t>
            </a:r>
            <a:r>
              <a:rPr lang="en-US" sz="2000" dirty="0">
                <a:solidFill>
                  <a:srgbClr val="FF6600"/>
                </a:solidFill>
                <a:latin typeface="Geneva" charset="0"/>
              </a:rPr>
              <a:t>o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)       </a:t>
            </a:r>
            <a:r>
              <a:rPr lang="en-US" dirty="0" err="1">
                <a:solidFill>
                  <a:srgbClr val="FF6600"/>
                </a:solidFill>
                <a:latin typeface="Geneva" charset="0"/>
              </a:rPr>
              <a:t>Src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 x (~3 </a:t>
            </a:r>
            <a:r>
              <a:rPr lang="en-US" sz="2800" dirty="0">
                <a:solidFill>
                  <a:srgbClr val="FF6600"/>
                </a:solidFill>
                <a:latin typeface="Geneva" charset="0"/>
              </a:rPr>
              <a:t>M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o</a:t>
            </a:r>
            <a:r>
              <a:rPr lang="en-US" sz="2800" dirty="0">
                <a:solidFill>
                  <a:srgbClr val="FF6600"/>
                </a:solidFill>
                <a:latin typeface="Geneva" charset="0"/>
              </a:rPr>
              <a:t>)</a:t>
            </a:r>
          </a:p>
          <a:p>
            <a:r>
              <a:rPr lang="en-US" sz="2800" dirty="0">
                <a:solidFill>
                  <a:srgbClr val="FF6600"/>
                </a:solidFill>
                <a:latin typeface="Geneva" charset="0"/>
              </a:rPr>
              <a:t>         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30 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km/s          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10 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km/s                 55 km/s</a:t>
            </a:r>
          </a:p>
          <a:p>
            <a:r>
              <a:rPr lang="en-US" dirty="0">
                <a:solidFill>
                  <a:srgbClr val="FFFF00"/>
                </a:solidFill>
                <a:latin typeface="Geneva" charset="0"/>
              </a:rPr>
              <a:t>                             </a:t>
            </a:r>
            <a:r>
              <a:rPr lang="en-US" sz="2000" dirty="0" smtClean="0">
                <a:solidFill>
                  <a:srgbClr val="FF6600"/>
                </a:solidFill>
                <a:latin typeface="Geneva" charset="0"/>
              </a:rPr>
              <a:t>(CB or merger remnant?)</a:t>
            </a:r>
          </a:p>
          <a:p>
            <a:endParaRPr lang="en-US" sz="2000" dirty="0">
              <a:solidFill>
                <a:srgbClr val="FF6600"/>
              </a:solidFill>
              <a:latin typeface="Geneva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Geneva" charset="0"/>
              </a:rPr>
              <a:t>=&gt; </a:t>
            </a:r>
            <a:r>
              <a:rPr lang="en-US" dirty="0">
                <a:solidFill>
                  <a:srgbClr val="04FFE4"/>
                </a:solidFill>
                <a:latin typeface="Geneva" charset="0"/>
              </a:rPr>
              <a:t>L</a:t>
            </a:r>
            <a:r>
              <a:rPr lang="en-US" dirty="0" smtClean="0">
                <a:solidFill>
                  <a:srgbClr val="04FFE4"/>
                </a:solidFill>
                <a:latin typeface="Geneva" charset="0"/>
              </a:rPr>
              <a:t>uminous </a:t>
            </a:r>
            <a:r>
              <a:rPr lang="en-US" dirty="0">
                <a:solidFill>
                  <a:srgbClr val="04FFE4"/>
                </a:solidFill>
                <a:latin typeface="Geneva" charset="0"/>
              </a:rPr>
              <a:t>IR-</a:t>
            </a:r>
            <a:r>
              <a:rPr lang="en-US" dirty="0" smtClean="0">
                <a:solidFill>
                  <a:srgbClr val="04FFE4"/>
                </a:solidFill>
                <a:latin typeface="Geneva" charset="0"/>
              </a:rPr>
              <a:t>transient (1475+/-25 AD) </a:t>
            </a:r>
            <a:endParaRPr lang="en-US" dirty="0">
              <a:solidFill>
                <a:srgbClr val="04FFE4"/>
              </a:solidFill>
              <a:latin typeface="Geneva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Geneva" charset="0"/>
              </a:rPr>
              <a:t>      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                           </a:t>
            </a:r>
            <a:r>
              <a:rPr lang="en-US" sz="2000" dirty="0" smtClean="0">
                <a:solidFill>
                  <a:srgbClr val="FF6600"/>
                </a:solidFill>
                <a:latin typeface="Geneva" charset="0"/>
              </a:rPr>
              <a:t>(175 AD = 1475 – 1300 </a:t>
            </a:r>
            <a:r>
              <a:rPr lang="en-US" sz="2000" dirty="0" err="1" smtClean="0">
                <a:solidFill>
                  <a:srgbClr val="FF6600"/>
                </a:solidFill>
                <a:latin typeface="Geneva" charset="0"/>
              </a:rPr>
              <a:t>l.y</a:t>
            </a:r>
            <a:r>
              <a:rPr lang="en-US" sz="2000" dirty="0" smtClean="0">
                <a:solidFill>
                  <a:srgbClr val="FF6600"/>
                </a:solidFill>
                <a:latin typeface="Geneva" charset="0"/>
              </a:rPr>
              <a:t>)</a:t>
            </a:r>
          </a:p>
          <a:p>
            <a:endParaRPr lang="en-US" sz="2000" dirty="0">
              <a:solidFill>
                <a:srgbClr val="FF6600"/>
              </a:solidFill>
              <a:latin typeface="Geneva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Geneva" charset="0"/>
              </a:rPr>
              <a:t>=&gt; </a:t>
            </a:r>
            <a:r>
              <a:rPr lang="en-US" dirty="0">
                <a:solidFill>
                  <a:srgbClr val="04FFE4"/>
                </a:solidFill>
                <a:latin typeface="Geneva" charset="0"/>
              </a:rPr>
              <a:t>N-body </a:t>
            </a:r>
            <a:r>
              <a:rPr lang="en-US" dirty="0" smtClean="0">
                <a:solidFill>
                  <a:srgbClr val="04FFE4"/>
                </a:solidFill>
                <a:latin typeface="Geneva" charset="0"/>
              </a:rPr>
              <a:t>dynamics =&gt; IMF ?  </a:t>
            </a:r>
            <a:r>
              <a:rPr lang="en-US" sz="2000" dirty="0" smtClean="0">
                <a:solidFill>
                  <a:srgbClr val="FF0000"/>
                </a:solidFill>
                <a:latin typeface="Geneva" charset="0"/>
              </a:rPr>
              <a:t>(</a:t>
            </a:r>
            <a:r>
              <a:rPr lang="en-US" sz="2000" dirty="0" err="1" smtClean="0">
                <a:solidFill>
                  <a:srgbClr val="FF0000"/>
                </a:solidFill>
                <a:latin typeface="Geneva" charset="0"/>
              </a:rPr>
              <a:t>Mikkola</a:t>
            </a:r>
            <a:r>
              <a:rPr lang="en-US" sz="2000" dirty="0" smtClean="0">
                <a:solidFill>
                  <a:srgbClr val="FF0000"/>
                </a:solidFill>
                <a:latin typeface="Geneva" charset="0"/>
              </a:rPr>
              <a:t> &amp; </a:t>
            </a:r>
            <a:r>
              <a:rPr lang="en-US" sz="2000" dirty="0" err="1" smtClean="0">
                <a:solidFill>
                  <a:srgbClr val="FF0000"/>
                </a:solidFill>
                <a:latin typeface="Geneva" charset="0"/>
              </a:rPr>
              <a:t>Reipruth</a:t>
            </a:r>
            <a:r>
              <a:rPr lang="en-US" sz="2000" dirty="0" smtClean="0">
                <a:solidFill>
                  <a:srgbClr val="FF0000"/>
                </a:solidFill>
                <a:latin typeface="Geneva" charset="0"/>
              </a:rPr>
              <a:t> 2015)</a:t>
            </a:r>
            <a:endParaRPr lang="en-US" sz="2000" dirty="0">
              <a:solidFill>
                <a:srgbClr val="FF00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Geneva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27602177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ChangeArrowheads="1"/>
          </p:cNvSpPr>
          <p:nvPr/>
        </p:nvSpPr>
        <p:spPr bwMode="auto">
          <a:xfrm>
            <a:off x="228600" y="152400"/>
            <a:ext cx="9067800" cy="846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Geneva" charset="0"/>
              </a:rPr>
              <a:t>How Common are Explosive Outflows</a:t>
            </a:r>
            <a:r>
              <a:rPr lang="en-US" sz="2800" dirty="0" smtClean="0">
                <a:solidFill>
                  <a:srgbClr val="FFFF00"/>
                </a:solidFill>
                <a:latin typeface="Geneva" charset="0"/>
              </a:rPr>
              <a:t>?  </a:t>
            </a:r>
            <a:endParaRPr lang="en-US" sz="2800" dirty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6600"/>
              </a:solidFill>
              <a:latin typeface="Geneva" charset="0"/>
            </a:endParaRPr>
          </a:p>
          <a:p>
            <a:r>
              <a:rPr lang="en-US" dirty="0">
                <a:solidFill>
                  <a:srgbClr val="FF6600"/>
                </a:solidFill>
                <a:latin typeface="Geneva" charset="0"/>
              </a:rPr>
              <a:t> </a:t>
            </a:r>
            <a:endParaRPr lang="en-US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   </a:t>
            </a:r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   </a:t>
            </a:r>
            <a:r>
              <a:rPr lang="en-US" dirty="0">
                <a:solidFill>
                  <a:srgbClr val="8BFFE7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  </a:t>
            </a:r>
            <a:r>
              <a:rPr lang="en-US" dirty="0">
                <a:solidFill>
                  <a:srgbClr val="8BFFE7"/>
                </a:solidFill>
                <a:latin typeface="Geneva" charset="0"/>
              </a:rPr>
              <a:t>isotropic for ~10</a:t>
            </a:r>
            <a:r>
              <a:rPr lang="en-US" baseline="30000" dirty="0">
                <a:solidFill>
                  <a:srgbClr val="8BFFE7"/>
                </a:solidFill>
                <a:latin typeface="Geneva" charset="0"/>
              </a:rPr>
              <a:t>3</a:t>
            </a:r>
            <a:r>
              <a:rPr lang="en-US" dirty="0">
                <a:solidFill>
                  <a:srgbClr val="8BFFE7"/>
                </a:solidFill>
                <a:latin typeface="Geneva" charset="0"/>
              </a:rPr>
              <a:t> </a:t>
            </a:r>
            <a:r>
              <a:rPr lang="en-US" dirty="0" err="1" smtClean="0">
                <a:solidFill>
                  <a:srgbClr val="8BFFE7"/>
                </a:solidFill>
                <a:latin typeface="Geneva" charset="0"/>
              </a:rPr>
              <a:t>yrs</a:t>
            </a:r>
            <a:endParaRPr lang="en-US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       </a:t>
            </a:r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  bipolar for    ~10</a:t>
            </a:r>
            <a:r>
              <a:rPr lang="en-US" baseline="30000" dirty="0" smtClean="0">
                <a:solidFill>
                  <a:srgbClr val="8BFFE7"/>
                </a:solidFill>
                <a:latin typeface="Geneva" charset="0"/>
              </a:rPr>
              <a:t>5</a:t>
            </a:r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 </a:t>
            </a:r>
            <a:r>
              <a:rPr lang="en-US" dirty="0" err="1" smtClean="0">
                <a:solidFill>
                  <a:srgbClr val="8BFFE7"/>
                </a:solidFill>
                <a:latin typeface="Geneva" charset="0"/>
              </a:rPr>
              <a:t>yrs</a:t>
            </a:r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 </a:t>
            </a:r>
          </a:p>
          <a:p>
            <a:endParaRPr lang="en-US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dirty="0">
                <a:solidFill>
                  <a:srgbClr val="FF6600"/>
                </a:solidFill>
                <a:latin typeface="Geneva" charset="0"/>
              </a:rPr>
              <a:t>    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 …. Few 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%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of 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outflows</a:t>
            </a:r>
          </a:p>
          <a:p>
            <a:endParaRPr lang="en-US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sz="2800" dirty="0">
                <a:solidFill>
                  <a:srgbClr val="FFFF00"/>
                </a:solidFill>
                <a:latin typeface="Geneva" charset="0"/>
              </a:rPr>
              <a:t>Luminous Extra-Galactic IR-</a:t>
            </a:r>
            <a:r>
              <a:rPr lang="en-US" sz="2800" dirty="0" smtClean="0">
                <a:solidFill>
                  <a:srgbClr val="FFFF00"/>
                </a:solidFill>
                <a:latin typeface="Geneva" charset="0"/>
              </a:rPr>
              <a:t>transients with JWST</a:t>
            </a:r>
            <a:endParaRPr lang="en-US" sz="2800" dirty="0">
              <a:solidFill>
                <a:srgbClr val="FFFF00"/>
              </a:solidFill>
              <a:latin typeface="Geneva" charset="0"/>
            </a:endParaRPr>
          </a:p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     </a:t>
            </a:r>
          </a:p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     </a:t>
            </a:r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~   3.6 </a:t>
            </a:r>
            <a:r>
              <a:rPr lang="en-US" dirty="0">
                <a:solidFill>
                  <a:srgbClr val="8BFFE7"/>
                </a:solidFill>
                <a:latin typeface="Geneva" charset="0"/>
              </a:rPr>
              <a:t>&amp; 4.5 </a:t>
            </a:r>
            <a:r>
              <a:rPr lang="en-US" sz="3200" dirty="0">
                <a:solidFill>
                  <a:srgbClr val="8BFFE7"/>
                </a:solidFill>
                <a:latin typeface="Symbol" charset="0"/>
                <a:cs typeface="Symbol" charset="0"/>
              </a:rPr>
              <a:t>m</a:t>
            </a:r>
            <a:r>
              <a:rPr lang="en-US" dirty="0">
                <a:solidFill>
                  <a:srgbClr val="8BFFE7"/>
                </a:solidFill>
                <a:latin typeface="Geneva" charset="0"/>
              </a:rPr>
              <a:t>m Spitzer SPIRITS Sources </a:t>
            </a:r>
          </a:p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          </a:t>
            </a:r>
            <a:r>
              <a:rPr lang="en-US" dirty="0">
                <a:solidFill>
                  <a:srgbClr val="FF3300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FF3300"/>
                </a:solidFill>
                <a:latin typeface="Geneva" charset="0"/>
              </a:rPr>
              <a:t>(</a:t>
            </a:r>
            <a:r>
              <a:rPr lang="en-US" dirty="0" err="1">
                <a:solidFill>
                  <a:srgbClr val="FF3300"/>
                </a:solidFill>
                <a:latin typeface="Geneva" charset="0"/>
              </a:rPr>
              <a:t>Kaslilwal</a:t>
            </a:r>
            <a:r>
              <a:rPr lang="en-US" dirty="0">
                <a:solidFill>
                  <a:srgbClr val="FF3300"/>
                </a:solidFill>
                <a:latin typeface="Geneva" charset="0"/>
              </a:rPr>
              <a:t>+ 2017)</a:t>
            </a:r>
          </a:p>
          <a:p>
            <a:endParaRPr lang="en-US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      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Novae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, stellar mergers, SNe,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supernova impostors</a:t>
            </a:r>
          </a:p>
          <a:p>
            <a:endParaRPr lang="en-US" dirty="0" smtClean="0">
              <a:solidFill>
                <a:srgbClr val="FF6600"/>
              </a:solidFill>
              <a:latin typeface="Geneva" charset="0"/>
            </a:endParaRPr>
          </a:p>
          <a:p>
            <a:r>
              <a:rPr lang="en-US" dirty="0">
                <a:solidFill>
                  <a:srgbClr val="FF6600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      Protostellar 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mergers?</a:t>
            </a:r>
          </a:p>
          <a:p>
            <a:endParaRPr lang="en-US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    </a:t>
            </a:r>
          </a:p>
          <a:p>
            <a:endParaRPr lang="en-US" dirty="0">
              <a:solidFill>
                <a:srgbClr val="FF6600"/>
              </a:solidFill>
              <a:latin typeface="Geneva" charset="0"/>
            </a:endParaRPr>
          </a:p>
          <a:p>
            <a:r>
              <a:rPr lang="en-US" dirty="0">
                <a:solidFill>
                  <a:srgbClr val="FF6600"/>
                </a:solidFill>
                <a:latin typeface="Geneva" charset="0"/>
              </a:rPr>
              <a:t>  </a:t>
            </a:r>
          </a:p>
          <a:p>
            <a:endParaRPr lang="en-US" dirty="0">
              <a:solidFill>
                <a:srgbClr val="FF66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7171099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MA_DR21_H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810"/>
            <a:ext cx="9144000" cy="5630587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71538" y="5646738"/>
            <a:ext cx="3019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DR 21</a:t>
            </a:r>
          </a:p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H</a:t>
            </a:r>
            <a:r>
              <a:rPr lang="en-US" baseline="-25000" dirty="0">
                <a:solidFill>
                  <a:srgbClr val="8BFFE7"/>
                </a:solidFill>
                <a:latin typeface="Geneva" charset="0"/>
              </a:rPr>
              <a:t>2</a:t>
            </a:r>
            <a:r>
              <a:rPr lang="en-US" dirty="0">
                <a:solidFill>
                  <a:srgbClr val="8BFFE7"/>
                </a:solidFill>
                <a:latin typeface="Geneva" charset="0"/>
              </a:rPr>
              <a:t> </a:t>
            </a:r>
          </a:p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D ~ 1.3 kpc</a:t>
            </a:r>
          </a:p>
        </p:txBody>
      </p:sp>
    </p:spTree>
    <p:extLst>
      <p:ext uri="{BB962C8B-B14F-4D97-AF65-F5344CB8AC3E}">
        <p14:creationId xmlns:p14="http://schemas.microsoft.com/office/powerpoint/2010/main" val="292551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MA_DR21_H2_CO_402_389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614416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71538" y="5646738"/>
            <a:ext cx="3019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DR 21</a:t>
            </a:r>
          </a:p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H</a:t>
            </a:r>
            <a:r>
              <a:rPr lang="en-US" baseline="-25000" dirty="0">
                <a:solidFill>
                  <a:srgbClr val="8BFFE7"/>
                </a:solidFill>
                <a:latin typeface="Geneva" charset="0"/>
              </a:rPr>
              <a:t>2</a:t>
            </a:r>
            <a:r>
              <a:rPr lang="en-US" dirty="0">
                <a:solidFill>
                  <a:srgbClr val="8BFFE7"/>
                </a:solidFill>
                <a:latin typeface="Geneva" charset="0"/>
              </a:rPr>
              <a:t> </a:t>
            </a:r>
          </a:p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D ~ 1.3 kpc</a:t>
            </a:r>
          </a:p>
        </p:txBody>
      </p:sp>
    </p:spTree>
    <p:extLst>
      <p:ext uri="{BB962C8B-B14F-4D97-AF65-F5344CB8AC3E}">
        <p14:creationId xmlns:p14="http://schemas.microsoft.com/office/powerpoint/2010/main" val="16691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fig_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1377950"/>
            <a:ext cx="9018587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5939" name="Rectangle 3"/>
          <p:cNvSpPr>
            <a:spLocks noChangeArrowheads="1"/>
          </p:cNvSpPr>
          <p:nvPr/>
        </p:nvSpPr>
        <p:spPr bwMode="auto">
          <a:xfrm>
            <a:off x="1857375" y="457200"/>
            <a:ext cx="54578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4FFE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Protostellar Outflow Feedback: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" y="5638800"/>
            <a:ext cx="906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33CC33"/>
                </a:solidFill>
                <a:latin typeface="Geneva" charset="0"/>
              </a:rPr>
              <a:t>&lt;V(CO)&gt; ~1–10 km/s      </a:t>
            </a:r>
            <a:r>
              <a:rPr lang="en-US" sz="1800" dirty="0" smtClean="0">
                <a:solidFill>
                  <a:srgbClr val="FFFF00"/>
                </a:solidFill>
                <a:latin typeface="Geneva" charset="0"/>
              </a:rPr>
              <a:t>&lt;V(H</a:t>
            </a:r>
            <a:r>
              <a:rPr lang="en-US" sz="1800" baseline="-25000" dirty="0" smtClean="0">
                <a:solidFill>
                  <a:srgbClr val="FFFF00"/>
                </a:solidFill>
                <a:latin typeface="Geneva" charset="0"/>
              </a:rPr>
              <a:t>2</a:t>
            </a:r>
            <a:r>
              <a:rPr lang="en-US" sz="1800" dirty="0" smtClean="0">
                <a:solidFill>
                  <a:srgbClr val="FFFF00"/>
                </a:solidFill>
                <a:latin typeface="Geneva" charset="0"/>
              </a:rPr>
              <a:t>)&gt; ~10–100 km/s    </a:t>
            </a:r>
            <a:r>
              <a:rPr lang="en-US" sz="1800" dirty="0" smtClean="0">
                <a:solidFill>
                  <a:srgbClr val="04FFE4"/>
                </a:solidFill>
                <a:latin typeface="Geneva" charset="0"/>
              </a:rPr>
              <a:t>&lt;V(H</a:t>
            </a:r>
            <a:r>
              <a:rPr lang="en-US" sz="2000" dirty="0" smtClean="0">
                <a:solidFill>
                  <a:srgbClr val="04FFE4"/>
                </a:solidFill>
                <a:latin typeface="Symbol" charset="2"/>
                <a:cs typeface="Symbol" charset="2"/>
              </a:rPr>
              <a:t>a</a:t>
            </a:r>
            <a:r>
              <a:rPr lang="en-US" sz="1800" dirty="0" smtClean="0">
                <a:solidFill>
                  <a:srgbClr val="04FFE4"/>
                </a:solidFill>
                <a:latin typeface="Geneva" charset="0"/>
              </a:rPr>
              <a:t>)&gt; &gt;30 – 500 km/s       </a:t>
            </a:r>
            <a:endParaRPr lang="en-US" sz="1800" dirty="0">
              <a:solidFill>
                <a:srgbClr val="04FF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3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MA_DR21_CO_405_410_415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09267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71538" y="5646738"/>
            <a:ext cx="3019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DR 21</a:t>
            </a:r>
          </a:p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H</a:t>
            </a:r>
            <a:r>
              <a:rPr lang="en-US" baseline="-25000" dirty="0">
                <a:solidFill>
                  <a:srgbClr val="8BFFE7"/>
                </a:solidFill>
                <a:latin typeface="Geneva" charset="0"/>
              </a:rPr>
              <a:t>2</a:t>
            </a:r>
            <a:r>
              <a:rPr lang="en-US" dirty="0">
                <a:solidFill>
                  <a:srgbClr val="8BFFE7"/>
                </a:solidFill>
                <a:latin typeface="Geneva" charset="0"/>
              </a:rPr>
              <a:t> </a:t>
            </a:r>
          </a:p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D ~ 1.3 kpc</a:t>
            </a:r>
          </a:p>
        </p:txBody>
      </p:sp>
    </p:spTree>
    <p:extLst>
      <p:ext uri="{BB962C8B-B14F-4D97-AF65-F5344CB8AC3E}">
        <p14:creationId xmlns:p14="http://schemas.microsoft.com/office/powerpoint/2010/main" val="155618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MA_DR21_CO_390_395_400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6039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71538" y="5646738"/>
            <a:ext cx="3019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DR 21</a:t>
            </a:r>
          </a:p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H</a:t>
            </a:r>
            <a:r>
              <a:rPr lang="en-US" baseline="-25000" dirty="0">
                <a:solidFill>
                  <a:srgbClr val="8BFFE7"/>
                </a:solidFill>
                <a:latin typeface="Geneva" charset="0"/>
              </a:rPr>
              <a:t>2</a:t>
            </a:r>
            <a:r>
              <a:rPr lang="en-US" dirty="0">
                <a:solidFill>
                  <a:srgbClr val="8BFFE7"/>
                </a:solidFill>
                <a:latin typeface="Geneva" charset="0"/>
              </a:rPr>
              <a:t> </a:t>
            </a:r>
          </a:p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D ~ 1.3 kpc</a:t>
            </a:r>
          </a:p>
        </p:txBody>
      </p:sp>
    </p:spTree>
    <p:extLst>
      <p:ext uri="{BB962C8B-B14F-4D97-AF65-F5344CB8AC3E}">
        <p14:creationId xmlns:p14="http://schemas.microsoft.com/office/powerpoint/2010/main" val="155618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3" descr="G34.26_0.15_3.6_4.5_8.0_la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1" b="20247"/>
          <a:stretch>
            <a:fillRect/>
          </a:stretch>
        </p:blipFill>
        <p:spPr bwMode="auto">
          <a:xfrm>
            <a:off x="0" y="33338"/>
            <a:ext cx="9034463" cy="690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1"/>
          <p:cNvSpPr>
            <a:spLocks noChangeArrowheads="1"/>
          </p:cNvSpPr>
          <p:nvPr/>
        </p:nvSpPr>
        <p:spPr bwMode="auto">
          <a:xfrm>
            <a:off x="5694363" y="5486400"/>
            <a:ext cx="3019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Geneva" charset="0"/>
              </a:rPr>
              <a:t>G34.26+0.15</a:t>
            </a:r>
          </a:p>
          <a:p>
            <a:r>
              <a:rPr lang="en-US">
                <a:solidFill>
                  <a:srgbClr val="FFFF00"/>
                </a:solidFill>
                <a:latin typeface="Geneva" charset="0"/>
              </a:rPr>
              <a:t>Spitzer  </a:t>
            </a:r>
          </a:p>
          <a:p>
            <a:r>
              <a:rPr lang="en-US">
                <a:solidFill>
                  <a:srgbClr val="FFFF00"/>
                </a:solidFill>
                <a:latin typeface="Geneva" charset="0"/>
              </a:rPr>
              <a:t>D ~ 5.5 kpc</a:t>
            </a:r>
          </a:p>
        </p:txBody>
      </p:sp>
    </p:spTree>
    <p:extLst>
      <p:ext uri="{BB962C8B-B14F-4D97-AF65-F5344CB8AC3E}">
        <p14:creationId xmlns:p14="http://schemas.microsoft.com/office/powerpoint/2010/main" val="359529667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2400" y="-152400"/>
            <a:ext cx="8915400" cy="667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endParaRPr lang="en-US" dirty="0">
              <a:solidFill>
                <a:srgbClr val="FFFF66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dirty="0">
                <a:solidFill>
                  <a:srgbClr val="FFFF66"/>
                </a:solidFill>
                <a:latin typeface="Geneva" charset="0"/>
                <a:cs typeface="+mn-cs"/>
              </a:rPr>
              <a:t>	                       </a:t>
            </a:r>
            <a:r>
              <a:rPr lang="en-US" sz="3200" dirty="0" smtClean="0">
                <a:solidFill>
                  <a:srgbClr val="04FFE4"/>
                </a:solidFill>
                <a:latin typeface="Geneva" charset="0"/>
                <a:cs typeface="+mn-cs"/>
              </a:rPr>
              <a:t>Summary</a:t>
            </a:r>
            <a:endParaRPr lang="en-US" sz="3200" b="0" dirty="0">
              <a:solidFill>
                <a:srgbClr val="8BFFE7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FFFF00"/>
                </a:solidFill>
                <a:latin typeface="Geneva" charset="0"/>
                <a:cs typeface="+mn-cs"/>
              </a:rPr>
              <a:t>Outflows: </a:t>
            </a:r>
          </a:p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latin typeface="Geneva" charset="0"/>
                <a:cs typeface="+mn-cs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Geneva" charset="0"/>
                <a:cs typeface="+mn-cs"/>
              </a:rPr>
              <a:t>    </a:t>
            </a:r>
            <a:r>
              <a:rPr lang="en-US" sz="2000" dirty="0" smtClean="0">
                <a:solidFill>
                  <a:srgbClr val="FF6600"/>
                </a:solidFill>
                <a:latin typeface="Geneva" charset="0"/>
                <a:cs typeface="+mn-cs"/>
              </a:rPr>
              <a:t>Direct Feedback impact</a:t>
            </a:r>
          </a:p>
          <a:p>
            <a:pPr>
              <a:defRPr/>
            </a:pPr>
            <a:endParaRPr lang="en-US" sz="2000" dirty="0" smtClean="0">
              <a:solidFill>
                <a:srgbClr val="FF6600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FFFF00"/>
                </a:solidFill>
                <a:latin typeface="Geneva" charset="0"/>
                <a:cs typeface="+mn-cs"/>
              </a:rPr>
              <a:t>JWST:</a:t>
            </a:r>
          </a:p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latin typeface="Geneva" charset="0"/>
                <a:cs typeface="+mn-cs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Geneva" charset="0"/>
                <a:cs typeface="+mn-cs"/>
              </a:rPr>
              <a:t>   </a:t>
            </a:r>
            <a:r>
              <a:rPr lang="en-US" sz="2000" dirty="0" smtClean="0">
                <a:solidFill>
                  <a:srgbClr val="FF6600"/>
                </a:solidFill>
                <a:latin typeface="Geneva" charset="0"/>
                <a:cs typeface="+mn-cs"/>
              </a:rPr>
              <a:t> 0.05” [FeII], H</a:t>
            </a:r>
            <a:r>
              <a:rPr lang="en-US" sz="2000" baseline="-25000" dirty="0" smtClean="0">
                <a:solidFill>
                  <a:srgbClr val="FF6600"/>
                </a:solidFill>
                <a:latin typeface="Geneva" charset="0"/>
                <a:cs typeface="+mn-cs"/>
              </a:rPr>
              <a:t>2</a:t>
            </a:r>
            <a:r>
              <a:rPr lang="en-US" sz="2000" dirty="0" smtClean="0">
                <a:solidFill>
                  <a:srgbClr val="FF6600"/>
                </a:solidFill>
                <a:latin typeface="Geneva" charset="0"/>
                <a:cs typeface="+mn-cs"/>
              </a:rPr>
              <a:t>  throughout Galaxy</a:t>
            </a:r>
          </a:p>
          <a:p>
            <a:pPr>
              <a:defRPr/>
            </a:pPr>
            <a:r>
              <a:rPr lang="en-US" sz="2000" dirty="0">
                <a:solidFill>
                  <a:srgbClr val="FF6600"/>
                </a:solidFill>
                <a:latin typeface="Geneva" charset="0"/>
                <a:cs typeface="+mn-cs"/>
              </a:rPr>
              <a:t> </a:t>
            </a:r>
            <a:r>
              <a:rPr lang="en-US" sz="2000" dirty="0" smtClean="0">
                <a:solidFill>
                  <a:srgbClr val="FF6600"/>
                </a:solidFill>
                <a:latin typeface="Geneva" charset="0"/>
                <a:cs typeface="+mn-cs"/>
              </a:rPr>
              <a:t>    H-recombination lines</a:t>
            </a:r>
          </a:p>
          <a:p>
            <a:pPr>
              <a:defRPr/>
            </a:pPr>
            <a:r>
              <a:rPr lang="en-US" sz="2000" dirty="0">
                <a:solidFill>
                  <a:srgbClr val="FF6600"/>
                </a:solidFill>
                <a:latin typeface="Geneva" charset="0"/>
                <a:cs typeface="+mn-cs"/>
              </a:rPr>
              <a:t> </a:t>
            </a:r>
            <a:r>
              <a:rPr lang="en-US" sz="2000" dirty="0" smtClean="0">
                <a:solidFill>
                  <a:srgbClr val="FF6600"/>
                </a:solidFill>
                <a:latin typeface="Geneva" charset="0"/>
                <a:cs typeface="+mn-cs"/>
              </a:rPr>
              <a:t>    MIRI spectra of mid-IR lines bands</a:t>
            </a:r>
          </a:p>
          <a:p>
            <a:pPr>
              <a:defRPr/>
            </a:pPr>
            <a:r>
              <a:rPr lang="en-US" sz="2000" dirty="0">
                <a:solidFill>
                  <a:srgbClr val="FF6600"/>
                </a:solidFill>
                <a:latin typeface="Geneva" charset="0"/>
                <a:cs typeface="+mn-cs"/>
              </a:rPr>
              <a:t> </a:t>
            </a:r>
            <a:r>
              <a:rPr lang="en-US" sz="2000" dirty="0" smtClean="0">
                <a:solidFill>
                  <a:srgbClr val="FF6600"/>
                </a:solidFill>
                <a:latin typeface="Geneva" charset="0"/>
                <a:cs typeface="+mn-cs"/>
              </a:rPr>
              <a:t>    Imaging dust: entrained dust,  shells, &amp; cavities</a:t>
            </a:r>
          </a:p>
          <a:p>
            <a:pPr>
              <a:defRPr/>
            </a:pPr>
            <a:endParaRPr lang="en-US" sz="2000" dirty="0">
              <a:solidFill>
                <a:srgbClr val="FF6600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FFFF00"/>
                </a:solidFill>
                <a:latin typeface="Geneva" charset="0"/>
                <a:cs typeface="+mn-cs"/>
              </a:rPr>
              <a:t>Protostellar Explosions and Runaway stars:   </a:t>
            </a:r>
            <a:r>
              <a:rPr lang="en-US" sz="2000" dirty="0" smtClean="0">
                <a:solidFill>
                  <a:srgbClr val="8BFFE7"/>
                </a:solidFill>
                <a:latin typeface="Geneva" charset="0"/>
                <a:cs typeface="+mn-cs"/>
              </a:rPr>
              <a:t> </a:t>
            </a:r>
          </a:p>
          <a:p>
            <a:pPr>
              <a:defRPr/>
            </a:pPr>
            <a:r>
              <a:rPr lang="en-US" sz="2000" dirty="0" smtClean="0">
                <a:solidFill>
                  <a:srgbClr val="8BFFE7"/>
                </a:solidFill>
                <a:latin typeface="Geneva" charset="0"/>
                <a:cs typeface="+mn-cs"/>
              </a:rPr>
              <a:t>     </a:t>
            </a:r>
            <a:r>
              <a:rPr lang="en-US" sz="2000" dirty="0" smtClean="0">
                <a:solidFill>
                  <a:srgbClr val="FF6600"/>
                </a:solidFill>
                <a:latin typeface="Geneva" charset="0"/>
                <a:cs typeface="+mn-cs"/>
              </a:rPr>
              <a:t>N-body ejections </a:t>
            </a:r>
          </a:p>
          <a:p>
            <a:pPr>
              <a:defRPr/>
            </a:pPr>
            <a:endParaRPr lang="en-US" sz="2000" dirty="0" smtClean="0">
              <a:solidFill>
                <a:srgbClr val="8BFFE7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FFFF00"/>
                </a:solidFill>
                <a:latin typeface="Geneva" charset="0"/>
                <a:cs typeface="+mn-cs"/>
              </a:rPr>
              <a:t>JWST:</a:t>
            </a:r>
          </a:p>
          <a:p>
            <a:pPr>
              <a:defRPr/>
            </a:pPr>
            <a:r>
              <a:rPr lang="en-US" sz="2000" dirty="0">
                <a:solidFill>
                  <a:srgbClr val="8BFFE7"/>
                </a:solidFill>
                <a:latin typeface="Geneva" charset="0"/>
                <a:cs typeface="+mn-cs"/>
              </a:rPr>
              <a:t> </a:t>
            </a:r>
            <a:r>
              <a:rPr lang="en-US" sz="2000" dirty="0" smtClean="0">
                <a:solidFill>
                  <a:srgbClr val="8BFFE7"/>
                </a:solidFill>
                <a:latin typeface="Geneva" charset="0"/>
                <a:cs typeface="+mn-cs"/>
              </a:rPr>
              <a:t>    </a:t>
            </a:r>
            <a:r>
              <a:rPr lang="en-US" sz="2000" dirty="0" smtClean="0">
                <a:solidFill>
                  <a:srgbClr val="FF6600"/>
                </a:solidFill>
                <a:latin typeface="Geneva" charset="0"/>
                <a:cs typeface="+mn-cs"/>
              </a:rPr>
              <a:t>Proper motions</a:t>
            </a:r>
          </a:p>
          <a:p>
            <a:pPr>
              <a:defRPr/>
            </a:pPr>
            <a:r>
              <a:rPr lang="en-US" sz="2000" dirty="0">
                <a:solidFill>
                  <a:srgbClr val="FF6600"/>
                </a:solidFill>
                <a:latin typeface="Geneva" charset="0"/>
              </a:rPr>
              <a:t> </a:t>
            </a:r>
            <a:r>
              <a:rPr lang="en-US" sz="2000" dirty="0" smtClean="0">
                <a:solidFill>
                  <a:srgbClr val="FF6600"/>
                </a:solidFill>
                <a:latin typeface="Geneva" charset="0"/>
              </a:rPr>
              <a:t>    Luminous </a:t>
            </a:r>
            <a:r>
              <a:rPr lang="en-US" sz="2000" dirty="0">
                <a:solidFill>
                  <a:srgbClr val="FF6600"/>
                </a:solidFill>
                <a:latin typeface="Geneva" charset="0"/>
              </a:rPr>
              <a:t>IR transients</a:t>
            </a:r>
          </a:p>
          <a:p>
            <a:pPr>
              <a:defRPr/>
            </a:pPr>
            <a:endParaRPr lang="en-US" sz="2000" dirty="0" smtClean="0">
              <a:solidFill>
                <a:srgbClr val="8BFFE7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sz="2000" dirty="0">
                <a:solidFill>
                  <a:srgbClr val="8BFFE7"/>
                </a:solidFill>
                <a:latin typeface="Geneva" charset="0"/>
                <a:cs typeface="+mn-cs"/>
              </a:rPr>
              <a:t> </a:t>
            </a:r>
            <a:r>
              <a:rPr lang="en-US" sz="2000" dirty="0" smtClean="0">
                <a:solidFill>
                  <a:srgbClr val="8BFFE7"/>
                </a:solidFill>
                <a:latin typeface="Geneva" charset="0"/>
                <a:cs typeface="+mn-cs"/>
              </a:rPr>
              <a:t>                 </a:t>
            </a:r>
            <a:endParaRPr lang="en-US" sz="2000" dirty="0">
              <a:solidFill>
                <a:srgbClr val="FFFF00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8BFFE7"/>
                </a:solidFill>
                <a:latin typeface="Geneva" charset="0"/>
                <a:cs typeface="+mn-cs"/>
              </a:rPr>
              <a:t>           </a:t>
            </a:r>
            <a:r>
              <a:rPr lang="en-US" sz="2800" dirty="0" smtClean="0">
                <a:solidFill>
                  <a:srgbClr val="8BFFE7"/>
                </a:solidFill>
                <a:latin typeface="Geneva" charset="0"/>
                <a:cs typeface="+mn-cs"/>
              </a:rPr>
              <a:t> Feedback + N</a:t>
            </a:r>
            <a:r>
              <a:rPr lang="en-US" sz="2800" dirty="0">
                <a:solidFill>
                  <a:srgbClr val="8BFFE7"/>
                </a:solidFill>
                <a:latin typeface="Geneva" charset="0"/>
                <a:cs typeface="+mn-cs"/>
              </a:rPr>
              <a:t>-body </a:t>
            </a:r>
            <a:r>
              <a:rPr lang="en-US" sz="2800" dirty="0" smtClean="0">
                <a:solidFill>
                  <a:srgbClr val="8BFFE7"/>
                </a:solidFill>
                <a:latin typeface="Geneva" charset="0"/>
                <a:cs typeface="+mn-cs"/>
              </a:rPr>
              <a:t>interactions </a:t>
            </a:r>
            <a:r>
              <a:rPr lang="en-US" sz="3200" dirty="0" smtClean="0">
                <a:solidFill>
                  <a:srgbClr val="8BFFE7"/>
                </a:solidFill>
                <a:latin typeface="Geneva" charset="0"/>
                <a:cs typeface="+mn-cs"/>
              </a:rPr>
              <a:t>=&gt; IMF </a:t>
            </a:r>
            <a:endParaRPr lang="en-US" sz="3200" dirty="0">
              <a:solidFill>
                <a:srgbClr val="8BFFE7"/>
              </a:solidFill>
              <a:latin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54802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39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_HH212_Spitzer_color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" t="5113" r="3492"/>
          <a:stretch/>
        </p:blipFill>
        <p:spPr>
          <a:xfrm>
            <a:off x="-29029" y="1600200"/>
            <a:ext cx="9163351" cy="2204095"/>
          </a:xfrm>
          <a:prstGeom prst="rect">
            <a:avLst/>
          </a:prstGeom>
        </p:spPr>
      </p:pic>
      <p:pic>
        <p:nvPicPr>
          <p:cNvPr id="4" name="Picture 3" descr="fig_HH91_92_Spitzer_color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" t="4999" r="3983" b="5998"/>
          <a:stretch/>
        </p:blipFill>
        <p:spPr>
          <a:xfrm>
            <a:off x="-19352" y="4343400"/>
            <a:ext cx="9143999" cy="234880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029" y="1019686"/>
            <a:ext cx="602746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66"/>
                </a:solidFill>
                <a:latin typeface="Geneva" charset="0"/>
              </a:rPr>
              <a:t>HH 212 (Orion B)    </a:t>
            </a:r>
            <a:r>
              <a:rPr lang="en-US" dirty="0" smtClean="0">
                <a:solidFill>
                  <a:srgbClr val="04FFE4"/>
                </a:solidFill>
                <a:latin typeface="Geneva" charset="0"/>
              </a:rPr>
              <a:t>4.5 </a:t>
            </a:r>
            <a:r>
              <a:rPr lang="en-US" sz="2800" dirty="0" smtClean="0">
                <a:solidFill>
                  <a:srgbClr val="04FFE4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4FFE4"/>
                </a:solidFill>
                <a:latin typeface="Geneva" charset="0"/>
              </a:rPr>
              <a:t>m (H</a:t>
            </a:r>
            <a:r>
              <a:rPr lang="en-US" baseline="-25000" dirty="0" smtClean="0">
                <a:solidFill>
                  <a:srgbClr val="04FFE4"/>
                </a:solidFill>
                <a:latin typeface="Geneva" charset="0"/>
              </a:rPr>
              <a:t>2</a:t>
            </a:r>
            <a:r>
              <a:rPr lang="en-US" dirty="0" smtClean="0">
                <a:solidFill>
                  <a:srgbClr val="04FFE4"/>
                </a:solidFill>
                <a:latin typeface="Geneva" charset="0"/>
              </a:rPr>
              <a:t>)</a:t>
            </a:r>
            <a:r>
              <a:rPr lang="en-US" dirty="0" smtClean="0">
                <a:solidFill>
                  <a:srgbClr val="FFFF66"/>
                </a:solidFill>
                <a:latin typeface="Geneva" charset="0"/>
              </a:rPr>
              <a:t>, </a:t>
            </a:r>
            <a:r>
              <a:rPr lang="en-US" dirty="0" smtClean="0">
                <a:solidFill>
                  <a:srgbClr val="FF0000"/>
                </a:solidFill>
                <a:latin typeface="Geneva" charset="0"/>
              </a:rPr>
              <a:t>8 </a:t>
            </a:r>
            <a:r>
              <a:rPr lang="en-US" sz="32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F0000"/>
                </a:solidFill>
                <a:latin typeface="Geneva" charset="0"/>
              </a:rPr>
              <a:t>m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029" y="3724181"/>
            <a:ext cx="907036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66"/>
                </a:solidFill>
                <a:latin typeface="Geneva" charset="0"/>
              </a:rPr>
              <a:t>HH 91/92 (Orion B) </a:t>
            </a:r>
            <a:r>
              <a:rPr lang="en-US" dirty="0" smtClean="0">
                <a:solidFill>
                  <a:srgbClr val="04FFE4"/>
                </a:solidFill>
                <a:latin typeface="Geneva" charset="0"/>
              </a:rPr>
              <a:t>4.5 </a:t>
            </a:r>
            <a:r>
              <a:rPr lang="en-US" sz="2800" dirty="0" smtClean="0">
                <a:solidFill>
                  <a:srgbClr val="04FFE4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4FFE4"/>
                </a:solidFill>
                <a:latin typeface="Geneva" charset="0"/>
              </a:rPr>
              <a:t>m (H</a:t>
            </a:r>
            <a:r>
              <a:rPr lang="en-US" baseline="-25000" dirty="0" smtClean="0">
                <a:solidFill>
                  <a:srgbClr val="04FFE4"/>
                </a:solidFill>
                <a:latin typeface="Geneva" charset="0"/>
              </a:rPr>
              <a:t>2</a:t>
            </a:r>
            <a:r>
              <a:rPr lang="en-US" dirty="0" smtClean="0">
                <a:solidFill>
                  <a:srgbClr val="04FFE4"/>
                </a:solidFill>
                <a:latin typeface="Geneva" charset="0"/>
              </a:rPr>
              <a:t>)</a:t>
            </a:r>
            <a:r>
              <a:rPr lang="en-US" dirty="0" smtClean="0">
                <a:solidFill>
                  <a:srgbClr val="FFFF66"/>
                </a:solidFill>
                <a:latin typeface="Geneva" charset="0"/>
              </a:rPr>
              <a:t>, </a:t>
            </a:r>
            <a:r>
              <a:rPr lang="en-US" dirty="0" smtClean="0">
                <a:solidFill>
                  <a:srgbClr val="FF0000"/>
                </a:solidFill>
                <a:latin typeface="Geneva" charset="0"/>
              </a:rPr>
              <a:t>8 </a:t>
            </a:r>
            <a:r>
              <a:rPr lang="en-US" sz="32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F0000"/>
                </a:solidFill>
                <a:latin typeface="Geneva" charset="0"/>
              </a:rPr>
              <a:t>m   (note dust shell !)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371600" y="373671"/>
            <a:ext cx="66479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04FFE4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Parsec-scale flows from Class 0 YSOs</a:t>
            </a:r>
            <a:endParaRPr lang="en-US" sz="2800" dirty="0">
              <a:solidFill>
                <a:srgbClr val="04FFE4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01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Fig_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0"/>
            <a:ext cx="8458200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8739" name="Rectangle 3"/>
          <p:cNvSpPr>
            <a:spLocks noChangeArrowheads="1"/>
          </p:cNvSpPr>
          <p:nvPr/>
        </p:nvSpPr>
        <p:spPr bwMode="auto">
          <a:xfrm>
            <a:off x="631825" y="5943600"/>
            <a:ext cx="8404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66"/>
                </a:solidFill>
                <a:latin typeface="Geneva" charset="0"/>
                <a:cs typeface="+mn-cs"/>
              </a:rPr>
              <a:t>HH 46/47     NTT</a:t>
            </a:r>
            <a:r>
              <a:rPr lang="en-US" dirty="0">
                <a:solidFill>
                  <a:srgbClr val="FF3300"/>
                </a:solidFill>
                <a:latin typeface="Times New Roman" charset="0"/>
                <a:cs typeface="+mn-cs"/>
              </a:rPr>
              <a:t>               </a:t>
            </a:r>
            <a:r>
              <a:rPr lang="en-US" dirty="0">
                <a:solidFill>
                  <a:srgbClr val="43E4FF"/>
                </a:solidFill>
                <a:cs typeface="+mn-cs"/>
              </a:rPr>
              <a:t>[</a:t>
            </a:r>
            <a:r>
              <a:rPr lang="en-US" dirty="0">
                <a:solidFill>
                  <a:srgbClr val="43E4FF"/>
                </a:solidFill>
                <a:latin typeface="Times New Roman" charset="0"/>
                <a:cs typeface="+mn-cs"/>
              </a:rPr>
              <a:t>O</a:t>
            </a:r>
            <a:r>
              <a:rPr lang="en-US" dirty="0">
                <a:solidFill>
                  <a:srgbClr val="43E4FF"/>
                </a:solidFill>
                <a:cs typeface="+mn-cs"/>
              </a:rPr>
              <a:t>II]</a:t>
            </a:r>
            <a:r>
              <a:rPr lang="en-US" dirty="0">
                <a:solidFill>
                  <a:srgbClr val="66FF66"/>
                </a:solidFill>
                <a:cs typeface="+mn-cs"/>
              </a:rPr>
              <a:t> Ha</a:t>
            </a:r>
            <a:r>
              <a:rPr lang="en-US" dirty="0">
                <a:solidFill>
                  <a:srgbClr val="FF3300"/>
                </a:solidFill>
                <a:cs typeface="+mn-cs"/>
              </a:rPr>
              <a:t>  [</a:t>
            </a:r>
            <a:r>
              <a:rPr lang="en-US" dirty="0">
                <a:solidFill>
                  <a:srgbClr val="FF3300"/>
                </a:solidFill>
                <a:latin typeface="Times New Roman" charset="0"/>
                <a:cs typeface="+mn-cs"/>
              </a:rPr>
              <a:t>S</a:t>
            </a:r>
            <a:r>
              <a:rPr lang="en-US" dirty="0">
                <a:solidFill>
                  <a:srgbClr val="FF3300"/>
                </a:solidFill>
                <a:cs typeface="+mn-cs"/>
              </a:rPr>
              <a:t>II]</a:t>
            </a:r>
            <a:r>
              <a:rPr lang="en-US" dirty="0">
                <a:solidFill>
                  <a:srgbClr val="FFFF66"/>
                </a:solidFill>
                <a:cs typeface="+mn-cs"/>
              </a:rPr>
              <a:t></a:t>
            </a:r>
            <a:r>
              <a:rPr lang="en-US" dirty="0">
                <a:solidFill>
                  <a:srgbClr val="43E4FF"/>
                </a:solidFill>
                <a:cs typeface="+mn-cs"/>
              </a:rPr>
              <a:t></a:t>
            </a:r>
            <a:r>
              <a:rPr lang="en-US" dirty="0">
                <a:solidFill>
                  <a:srgbClr val="FFFF66"/>
                </a:solidFill>
                <a:cs typeface="+mn-cs"/>
              </a:rPr>
              <a:t></a:t>
            </a:r>
            <a:r>
              <a:rPr lang="en-US" dirty="0">
                <a:solidFill>
                  <a:srgbClr val="0AFF04"/>
                </a:solidFill>
                <a:cs typeface="+mn-cs"/>
              </a:rPr>
              <a:t></a:t>
            </a:r>
            <a:r>
              <a:rPr lang="en-US" dirty="0">
                <a:solidFill>
                  <a:srgbClr val="FFFF66"/>
                </a:solidFill>
                <a:cs typeface="+mn-cs"/>
              </a:rPr>
              <a:t></a:t>
            </a:r>
            <a:r>
              <a:rPr lang="en-US" dirty="0">
                <a:solidFill>
                  <a:srgbClr val="FF3300"/>
                </a:solidFill>
                <a:cs typeface="+mn-cs"/>
              </a:rPr>
              <a:t></a:t>
            </a:r>
            <a:r>
              <a:rPr lang="en-US" dirty="0">
                <a:solidFill>
                  <a:srgbClr val="FFFF66"/>
                </a:solidFill>
                <a:cs typeface="+mn-cs"/>
              </a:rPr>
              <a:t> </a:t>
            </a:r>
            <a:r>
              <a:rPr lang="en-US" sz="2000" dirty="0">
                <a:solidFill>
                  <a:srgbClr val="FFFF66"/>
                </a:solidFill>
                <a:cs typeface="+mn-cs"/>
              </a:rPr>
              <a:t>m</a:t>
            </a:r>
            <a:r>
              <a:rPr lang="en-US" sz="2000" dirty="0">
                <a:solidFill>
                  <a:srgbClr val="FFFF66"/>
                </a:solidFill>
                <a:latin typeface="Times New Roman" charset="0"/>
                <a:cs typeface="+mn-cs"/>
              </a:rPr>
              <a:t>m</a:t>
            </a:r>
            <a:endParaRPr lang="en-US" dirty="0">
              <a:solidFill>
                <a:srgbClr val="0000F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02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hh4647_sst_small_r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2225"/>
            <a:ext cx="7073900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0787" name="Rectangle 3"/>
          <p:cNvSpPr>
            <a:spLocks noChangeArrowheads="1"/>
          </p:cNvSpPr>
          <p:nvPr/>
        </p:nvSpPr>
        <p:spPr bwMode="auto">
          <a:xfrm>
            <a:off x="631825" y="5959475"/>
            <a:ext cx="84042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66"/>
                </a:solidFill>
                <a:latin typeface="Geneva" charset="0"/>
                <a:cs typeface="+mn-cs"/>
              </a:rPr>
              <a:t>HH 46/47  Spitzer                                  </a:t>
            </a:r>
            <a:r>
              <a:rPr lang="en-US" sz="2000" dirty="0">
                <a:solidFill>
                  <a:srgbClr val="0AFF04"/>
                </a:solidFill>
                <a:latin typeface="Geneva" charset="0"/>
                <a:cs typeface="+mn-cs"/>
              </a:rPr>
              <a:t>H</a:t>
            </a:r>
            <a:r>
              <a:rPr lang="en-US" sz="2000" baseline="-25000" dirty="0">
                <a:solidFill>
                  <a:srgbClr val="0AFF04"/>
                </a:solidFill>
                <a:latin typeface="Geneva" charset="0"/>
                <a:cs typeface="+mn-cs"/>
              </a:rPr>
              <a:t>2</a:t>
            </a:r>
            <a:r>
              <a:rPr lang="en-US" sz="2000" dirty="0">
                <a:solidFill>
                  <a:srgbClr val="FFFF66"/>
                </a:solidFill>
                <a:latin typeface="Geneva" charset="0"/>
                <a:cs typeface="+mn-cs"/>
              </a:rPr>
              <a:t>  </a:t>
            </a:r>
            <a:r>
              <a:rPr lang="en-US" sz="2000" dirty="0">
                <a:solidFill>
                  <a:srgbClr val="FF3300"/>
                </a:solidFill>
                <a:latin typeface="Geneva" charset="0"/>
                <a:cs typeface="+mn-cs"/>
              </a:rPr>
              <a:t>PAH</a:t>
            </a:r>
            <a:r>
              <a:rPr lang="en-US" sz="2000" dirty="0">
                <a:solidFill>
                  <a:srgbClr val="FFFF66"/>
                </a:solidFill>
                <a:latin typeface="Geneva" charset="0"/>
                <a:cs typeface="+mn-cs"/>
              </a:rPr>
              <a:t> </a:t>
            </a:r>
            <a:r>
              <a:rPr lang="en-US" sz="2000" dirty="0">
                <a:solidFill>
                  <a:srgbClr val="43E4FF"/>
                </a:solidFill>
                <a:latin typeface="Geneva" charset="0"/>
                <a:cs typeface="+mn-cs"/>
              </a:rPr>
              <a:t>3.6</a:t>
            </a:r>
            <a:r>
              <a:rPr lang="en-US" sz="2000" dirty="0">
                <a:solidFill>
                  <a:srgbClr val="FFFF66"/>
                </a:solidFill>
                <a:latin typeface="Geneva" charset="0"/>
                <a:cs typeface="+mn-cs"/>
              </a:rPr>
              <a:t>, </a:t>
            </a:r>
            <a:r>
              <a:rPr lang="en-US" sz="2000" dirty="0">
                <a:solidFill>
                  <a:srgbClr val="0AFF04"/>
                </a:solidFill>
                <a:latin typeface="Geneva" charset="0"/>
                <a:cs typeface="+mn-cs"/>
              </a:rPr>
              <a:t>4.5</a:t>
            </a:r>
            <a:r>
              <a:rPr lang="en-US" sz="2000" dirty="0">
                <a:solidFill>
                  <a:srgbClr val="FFFF66"/>
                </a:solidFill>
                <a:latin typeface="Geneva" charset="0"/>
                <a:cs typeface="+mn-cs"/>
              </a:rPr>
              <a:t>, </a:t>
            </a:r>
            <a:r>
              <a:rPr lang="en-US" sz="2000" dirty="0">
                <a:solidFill>
                  <a:srgbClr val="FF3300"/>
                </a:solidFill>
                <a:latin typeface="Geneva" charset="0"/>
                <a:cs typeface="+mn-cs"/>
              </a:rPr>
              <a:t>8</a:t>
            </a:r>
            <a:r>
              <a:rPr lang="en-US" sz="2000" dirty="0">
                <a:solidFill>
                  <a:srgbClr val="FFFF66"/>
                </a:solidFill>
                <a:latin typeface="Geneva" charset="0"/>
                <a:cs typeface="+mn-cs"/>
              </a:rPr>
              <a:t> </a:t>
            </a:r>
            <a:r>
              <a:rPr lang="en-US" dirty="0">
                <a:solidFill>
                  <a:srgbClr val="FFFF66"/>
                </a:solidFill>
                <a:cs typeface="+mn-cs"/>
                <a:sym typeface="Symbol" charset="0"/>
              </a:rPr>
              <a:t></a:t>
            </a:r>
            <a:r>
              <a:rPr lang="en-US" sz="2000" dirty="0">
                <a:solidFill>
                  <a:srgbClr val="FFFF66"/>
                </a:solidFill>
                <a:latin typeface="Geneva" charset="0"/>
                <a:cs typeface="+mn-cs"/>
              </a:rPr>
              <a:t>m</a:t>
            </a:r>
          </a:p>
          <a:p>
            <a:pPr>
              <a:defRPr/>
            </a:pPr>
            <a:r>
              <a:rPr lang="en-US" sz="2000" dirty="0">
                <a:solidFill>
                  <a:srgbClr val="FFFF66"/>
                </a:solidFill>
                <a:latin typeface="Geneva" charset="0"/>
                <a:cs typeface="+mn-cs"/>
              </a:rPr>
              <a:t>(Noriega-</a:t>
            </a:r>
            <a:r>
              <a:rPr lang="en-US" sz="2000" dirty="0" err="1">
                <a:solidFill>
                  <a:srgbClr val="FFFF66"/>
                </a:solidFill>
                <a:latin typeface="Geneva" charset="0"/>
                <a:cs typeface="+mn-cs"/>
              </a:rPr>
              <a:t>Crespo</a:t>
            </a:r>
            <a:r>
              <a:rPr lang="en-US" sz="2000" dirty="0">
                <a:solidFill>
                  <a:srgbClr val="FFFF66"/>
                </a:solidFill>
                <a:latin typeface="Geneva" charset="0"/>
                <a:cs typeface="+mn-cs"/>
              </a:rPr>
              <a:t>+ 04)</a:t>
            </a:r>
            <a:endParaRPr lang="en-US" sz="2000" dirty="0">
              <a:solidFill>
                <a:srgbClr val="66FFFF"/>
              </a:solidFill>
              <a:latin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09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Symbo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Symbol" charset="0"/>
            <a:ea typeface="ＭＳ Ｐゴシック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Files\MSOffice\Templates\Presentation Designs\FIREBALL.POT</Template>
  <TotalTime>33873</TotalTime>
  <Words>1965</Words>
  <Application>Microsoft Macintosh PowerPoint</Application>
  <PresentationFormat>On-screen Show (4:3)</PresentationFormat>
  <Paragraphs>567</Paragraphs>
  <Slides>64</Slides>
  <Notes>64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Fireball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Colorado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John Bally</dc:creator>
  <cp:lastModifiedBy>John Bally</cp:lastModifiedBy>
  <cp:revision>608</cp:revision>
  <cp:lastPrinted>2016-10-19T14:36:30Z</cp:lastPrinted>
  <dcterms:created xsi:type="dcterms:W3CDTF">1998-10-28T03:10:44Z</dcterms:created>
  <dcterms:modified xsi:type="dcterms:W3CDTF">2019-09-30T17:14:34Z</dcterms:modified>
</cp:coreProperties>
</file>