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0" r:id="rId2"/>
    <p:sldMasterId id="2147483872" r:id="rId3"/>
  </p:sldMasterIdLst>
  <p:notesMasterIdLst>
    <p:notesMasterId r:id="rId13"/>
  </p:notesMasterIdLst>
  <p:sldIdLst>
    <p:sldId id="269" r:id="rId4"/>
    <p:sldId id="270" r:id="rId5"/>
    <p:sldId id="271" r:id="rId6"/>
    <p:sldId id="272" r:id="rId7"/>
    <p:sldId id="568" r:id="rId8"/>
    <p:sldId id="390" r:id="rId9"/>
    <p:sldId id="567" r:id="rId10"/>
    <p:sldId id="506" r:id="rId11"/>
    <p:sldId id="50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AC"/>
    <a:srgbClr val="CC3300"/>
    <a:srgbClr val="FFFF00"/>
    <a:srgbClr val="E1FA4C"/>
    <a:srgbClr val="001236"/>
    <a:srgbClr val="C0C0C0"/>
    <a:srgbClr val="000066"/>
    <a:srgbClr val="969696"/>
    <a:srgbClr val="33CC33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9" autoAdjust="0"/>
    <p:restoredTop sz="94718" autoAdjust="0"/>
  </p:normalViewPr>
  <p:slideViewPr>
    <p:cSldViewPr snapToGrid="0">
      <p:cViewPr varScale="1">
        <p:scale>
          <a:sx n="59" d="100"/>
          <a:sy n="59" d="100"/>
        </p:scale>
        <p:origin x="12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8C4656-DE46-47D7-88A5-BBB1E99B2E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82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8222C-0D05-41BB-A73D-B45C54402B6D}" type="slidenum">
              <a:rPr lang="en-US"/>
              <a:pPr/>
              <a:t>1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57m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6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7F05A-3C2E-4067-9366-8084BC9EA45B}" type="slidenum">
              <a:rPr lang="en-US"/>
              <a:pPr/>
              <a:t>2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46E29-BD6B-4F24-9B2F-F78EE2D41308}" type="slidenum">
              <a:rPr lang="en-US"/>
              <a:pPr/>
              <a:t>3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42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205A1-25D7-45E7-9E69-ED2AF0E9CA49}" type="slidenum">
              <a:rPr lang="en-US"/>
              <a:pPr/>
              <a:t>4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65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B6898-3706-4036-AACA-C2F301090F36}" type="slidenum">
              <a:rPr lang="en-US"/>
              <a:pPr/>
              <a:t>6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7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CBF91-0A55-4235-8A8D-E80BEDBA8529}" type="slidenum">
              <a:rPr lang="en-US"/>
              <a:pPr/>
              <a:t>8</a:t>
            </a:fld>
            <a:endParaRPr lang="en-US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97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it.  If 97% of</a:t>
            </a:r>
            <a:r>
              <a:rPr lang="en-US" baseline="0" dirty="0" smtClean="0"/>
              <a:t> doctors said this helps, and this kills….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4656-DE46-47D7-88A5-BBB1E99B2E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5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54EC2-325E-427B-8580-0CEFF90BB6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92D52-8DA6-4DB5-B484-61DE6AD09D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5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87436-A47E-412A-9057-9FD8A7A151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5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6844A1-F810-4014-9E9F-7427CBC64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43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79F52E-CB89-4BC8-B8B0-5D9C84F002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8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B9B1E-2DC4-4F5C-A5FC-0963A12E16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B6D7F-749E-4A0E-9D52-EFE65E9CA3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3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F110D-733C-4542-BF71-6AC5B8BAB3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3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311F3-B4E8-4202-8BB0-9E37D90A54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86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AC4D0-667B-49BD-837E-F48D3B4316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31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ECBE0-22C8-4481-962C-F9578364595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3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758D2-01D0-4A64-9668-36ECD796B4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1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0DB98-C058-477A-B578-14F12597F9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9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0E37-DBEA-44E2-AA88-E59CCEB946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51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9F27E-465C-4317-AA79-9D52624FD0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3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708BB-DB91-4356-9C95-C1448B2158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39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C7189-742E-46A7-9375-D9347C586E5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07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CE4F3-0100-4B06-B84D-1BE8CE33D7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04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B112E-BB8B-430A-BAAE-1A0DA21AE7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38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8CF68-114B-40CB-904B-F5FBF91749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77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AD4A5-E686-4655-9D4E-2B50F7823F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38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14AFC-86C5-4FD2-AEA2-010E1DD9A8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7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F4C46-21F4-4932-9BC0-297634CEE9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4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B6E3E-EF65-4BB0-86EB-5B5A895E97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28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4655B-1269-40C7-8F03-85471B9674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8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1F9E0-40B4-4A07-BFAD-DF8E8862212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50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3A0C3-91AC-4240-A759-BD147357B9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57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41125-C909-4A8B-90AC-3525160E71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1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F9F5C-6B84-4E7E-8FD4-5645326FDD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2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4C860-5CF5-44AE-A54A-6222A77FB4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5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06EEE-DDE5-4FE8-BC68-C0EAA5894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600A6-6E36-4C82-AB40-A4F193B90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1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937B6-BA26-47DC-AAA9-273172917B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2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51732-48F1-48D3-B171-DF79472689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4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9A851-CFEC-4E26-9F62-C9D512B0E1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8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204470-1A38-4755-9AE2-AFBC799FDD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C161EB-2CF4-4658-A55E-897C7507EDB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7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Put these objects in the correct order, from nearest to farthest from the Earth: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The Moon, Mars, the Sun, the nearest stars, Pluto</a:t>
            </a:r>
          </a:p>
          <a:p>
            <a:pPr lvl="0"/>
            <a:r>
              <a:rPr lang="en-US" altLang="en-US" smtClean="0"/>
              <a:t>The Moon, Mars, the Sun, Pluto, the nearest stars</a:t>
            </a:r>
          </a:p>
          <a:p>
            <a:pPr lvl="0"/>
            <a:r>
              <a:rPr lang="en-US" altLang="en-US" smtClean="0"/>
              <a:t>The Moon, the Sun, Mars, Pluto, the nearest stars</a:t>
            </a:r>
          </a:p>
          <a:p>
            <a:pPr lvl="0"/>
            <a:r>
              <a:rPr lang="en-US" altLang="en-US" smtClean="0"/>
              <a:t>Mars, the Moon, the Sun, the nearest stars, Pluto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12EEE11-C56C-4A4D-9968-39529FFC383D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8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marL="450850" indent="-45085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marL="450850" indent="-45085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marL="450850" indent="-45085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marL="450850" indent="-45085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908050" indent="-45085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1365250" indent="-45085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822450" indent="-45085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2279650" indent="-45085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5334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223963" indent="-5334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795463" indent="-4572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290763" indent="-3810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7860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2432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7004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41576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6148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../../Demos+Labs/PseudoScience+SurprisingData/mexico-03-05-04.mpg.mp2" TargetMode="Externa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yahoo.com/aliens-havent-landed-why-skeptical-090251254.html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UFOs – from Dr. Doug Duncan’s CU class. </a:t>
            </a:r>
            <a:endParaRPr lang="en-US" sz="3200" dirty="0"/>
          </a:p>
        </p:txBody>
      </p:sp>
      <p:pic>
        <p:nvPicPr>
          <p:cNvPr id="15364" name="Picture 4" descr="UFO-Australind-November-2001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42197"/>
            <a:ext cx="91440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28600" y="56388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Play </a:t>
            </a:r>
            <a:r>
              <a:rPr lang="en-US" sz="2400" b="1" dirty="0">
                <a:hlinkClick r:id="rId6" action="ppaction://hlinkfile"/>
              </a:rPr>
              <a:t>video</a:t>
            </a:r>
            <a:endParaRPr lang="en-US" sz="2400" b="1" dirty="0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230438" y="5969000"/>
            <a:ext cx="1939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(Stop at 2 min)</a:t>
            </a:r>
          </a:p>
        </p:txBody>
      </p:sp>
      <p:sp>
        <p:nvSpPr>
          <p:cNvPr id="3" name="Explosion 2 2"/>
          <p:cNvSpPr/>
          <p:nvPr/>
        </p:nvSpPr>
        <p:spPr>
          <a:xfrm>
            <a:off x="5554639" y="1937982"/>
            <a:ext cx="3589361" cy="234741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It takes time and work to explain fringe claims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mexico-03-05-0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404" y="2420891"/>
            <a:ext cx="5513242" cy="2529977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5301344" y="3864429"/>
            <a:ext cx="3967060" cy="293556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Did 7 UFOs chase this plane? They have it on video!!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mex fig 1-rig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57201" y="244474"/>
            <a:ext cx="822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After months </a:t>
            </a:r>
            <a:r>
              <a:rPr lang="en-US" dirty="0"/>
              <a:t>of </a:t>
            </a:r>
            <a:r>
              <a:rPr lang="en-US" dirty="0" smtClean="0"/>
              <a:t>investigation…suspicion fell on gas flares from oil rigs in the Gulf of Mexico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419600"/>
            <a:ext cx="82296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bg1"/>
                </a:solidFill>
              </a:rPr>
              <a:t>Figure 2. A </a:t>
            </a:r>
            <a:r>
              <a:rPr lang="en-US" sz="2000" dirty="0" smtClean="0">
                <a:solidFill>
                  <a:schemeClr val="bg1"/>
                </a:solidFill>
              </a:rPr>
              <a:t>Landsat </a:t>
            </a:r>
            <a:r>
              <a:rPr lang="en-US" sz="2000" dirty="0">
                <a:solidFill>
                  <a:schemeClr val="bg1"/>
                </a:solidFill>
              </a:rPr>
              <a:t>image of the three oil platforms in the </a:t>
            </a:r>
            <a:r>
              <a:rPr lang="en-US" sz="2000" dirty="0" err="1">
                <a:solidFill>
                  <a:schemeClr val="bg1"/>
                </a:solidFill>
              </a:rPr>
              <a:t>Campec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bg1"/>
                </a:solidFill>
              </a:rPr>
              <a:t>the area off the coast of Mexico (Akal-C with 4 flares, Akal-J with 4 flares and </a:t>
            </a:r>
            <a:r>
              <a:rPr lang="en-US" sz="2000" dirty="0" err="1">
                <a:solidFill>
                  <a:schemeClr val="bg1"/>
                </a:solidFill>
              </a:rPr>
              <a:t>Nohoch</a:t>
            </a:r>
            <a:r>
              <a:rPr lang="en-US" sz="2000" dirty="0">
                <a:solidFill>
                  <a:schemeClr val="bg1"/>
                </a:solidFill>
              </a:rPr>
              <a:t>-A with 2 flares).  The white lines indicate the narrow camera field during the video segment.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7415" name="Picture 7" descr="mex fig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0"/>
            <a:ext cx="7467600" cy="5334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9" name="Picture 7" descr="mex fig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334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030686"/>
            <a:ext cx="7609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pattern of oil rig flares matches the video almost perfectly!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45028"/>
            <a:ext cx="8273143" cy="5192485"/>
          </a:xfrm>
        </p:spPr>
        <p:txBody>
          <a:bodyPr/>
          <a:lstStyle/>
          <a:p>
            <a:pPr algn="l"/>
            <a:r>
              <a:rPr lang="en-US" sz="2400" dirty="0" smtClean="0"/>
              <a:t>Here’s an example from 2021.  Just a week of investigation produced a reasonable explanation of an “Unknown UFO” reported by the Pentagon and NY Times !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Here’s it is</a:t>
            </a:r>
            <a:r>
              <a:rPr lang="en-US" sz="2400" dirty="0"/>
              <a:t>: 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news.yahoo.com/aliens-havent-landed-why-skeptical-090251254.html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Knowing what you see in the sky is difficult. If you don’t know what it is, you don’t know how big or how far!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55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role of the commercial media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832" y="1548040"/>
            <a:ext cx="8297863" cy="5024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They like mysterious stories.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news cycle is fast – they don’t have patience for explanations that take time to figure out.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“</a:t>
            </a:r>
            <a:r>
              <a:rPr lang="en-US" sz="2800" dirty="0">
                <a:solidFill>
                  <a:srgbClr val="FF0000"/>
                </a:solidFill>
              </a:rPr>
              <a:t>U</a:t>
            </a:r>
            <a:r>
              <a:rPr lang="en-US" sz="2800" dirty="0" smtClean="0">
                <a:solidFill>
                  <a:srgbClr val="FF0000"/>
                </a:solidFill>
              </a:rPr>
              <a:t>nsolved </a:t>
            </a:r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ysteries</a:t>
            </a:r>
            <a:r>
              <a:rPr lang="en-US" sz="2800" dirty="0"/>
              <a:t>” are much better for </a:t>
            </a:r>
            <a:r>
              <a:rPr lang="en-US" sz="2800" dirty="0" smtClean="0"/>
              <a:t>ratings than solved ones. So they rarely report when something is explained later.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You do </a:t>
            </a:r>
            <a:r>
              <a:rPr lang="en-US" sz="2800" b="1" dirty="0">
                <a:solidFill>
                  <a:schemeClr val="folHlink"/>
                </a:solidFill>
              </a:rPr>
              <a:t>much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/>
              <a:t>better with public </a:t>
            </a:r>
            <a:r>
              <a:rPr lang="en-US" sz="2800" dirty="0" smtClean="0"/>
              <a:t>TV </a:t>
            </a:r>
            <a:r>
              <a:rPr lang="en-US" sz="2800" dirty="0" smtClean="0"/>
              <a:t>and </a:t>
            </a:r>
            <a:r>
              <a:rPr lang="en-US" sz="2800" dirty="0" smtClean="0"/>
              <a:t>National Public </a:t>
            </a:r>
            <a:r>
              <a:rPr lang="en-US" sz="2800" dirty="0" smtClean="0"/>
              <a:t>R</a:t>
            </a:r>
            <a:r>
              <a:rPr lang="en-US" sz="2800" dirty="0" smtClean="0"/>
              <a:t>adio. They are not commercial and, in my experience, much more accurate!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200">
                <a:solidFill>
                  <a:schemeClr val="accent2"/>
                </a:solidFill>
              </a:rPr>
              <a:t>What to look for in GOOD science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914400"/>
          </a:xfrm>
        </p:spPr>
        <p:txBody>
          <a:bodyPr/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sz="2400"/>
              <a:t>Should be logical, based on facts and data, not just opinions.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Arial" charset="0"/>
              </a:rPr>
              <a:t>Clear references are given so that you can look up data and check that statements are accurate.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33400" y="3505200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Arial" charset="0"/>
              </a:rPr>
              <a:t>Information has been published in </a:t>
            </a:r>
            <a:r>
              <a:rPr lang="en-US" altLang="en-US" sz="2400" i="1" smtClean="0">
                <a:solidFill>
                  <a:srgbClr val="333399"/>
                </a:solidFill>
                <a:latin typeface="Arial" charset="0"/>
              </a:rPr>
              <a:t>peer reviewed</a:t>
            </a:r>
            <a:r>
              <a:rPr lang="en-US" altLang="en-US" sz="2400" i="1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  <a:latin typeface="Arial" charset="0"/>
              </a:rPr>
              <a:t>(checked by other scientists before publication) journals.</a:t>
            </a: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272716" y="5410200"/>
            <a:ext cx="86426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What is </a:t>
            </a:r>
            <a:r>
              <a:rPr lang="en-US" altLang="en-US" sz="2400" b="1" u="sng" dirty="0" smtClean="0">
                <a:solidFill>
                  <a:srgbClr val="000000"/>
                </a:solidFill>
                <a:latin typeface="Arial" charset="0"/>
              </a:rPr>
              <a:t>not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 known is identified.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It’s ok to say We don’t know!</a:t>
            </a:r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457200" y="4495800"/>
            <a:ext cx="800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Arial" charset="0"/>
              </a:rPr>
              <a:t>Contrary information is given when it exists, not just information supporting an idea or theory.</a:t>
            </a: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990600" y="5867400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1" smtClean="0">
                <a:solidFill>
                  <a:srgbClr val="333399"/>
                </a:solidFill>
                <a:latin typeface="Arial" charset="0"/>
              </a:rPr>
              <a:t>If a claim is extraordinary, it demands extraordinarily strong evidence. - Carl Sagan</a:t>
            </a:r>
          </a:p>
        </p:txBody>
      </p:sp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457200" y="28956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Arial" charset="0"/>
              </a:rPr>
              <a:t>Site is clearly and honestly identified   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(.edu or .gov </a:t>
            </a:r>
            <a:r>
              <a:rPr lang="en-US" altLang="en-US" sz="1800" i="1" smtClean="0">
                <a:solidFill>
                  <a:srgbClr val="000000"/>
                </a:solidFill>
                <a:latin typeface="Arial" charset="0"/>
              </a:rPr>
              <a:t>can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be good…)</a:t>
            </a:r>
          </a:p>
        </p:txBody>
      </p:sp>
    </p:spTree>
    <p:extLst>
      <p:ext uri="{BB962C8B-B14F-4D97-AF65-F5344CB8AC3E}">
        <p14:creationId xmlns:p14="http://schemas.microsoft.com/office/powerpoint/2010/main" val="6861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5166"/>
            <a:ext cx="8632371" cy="1176109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en-US" sz="2000" dirty="0" smtClean="0"/>
              <a:t>Scientists fool themselves too: Stanley </a:t>
            </a:r>
            <a:r>
              <a:rPr lang="en-US" sz="2000" dirty="0"/>
              <a:t>Pons and Martin </a:t>
            </a:r>
            <a:r>
              <a:rPr lang="en-US" sz="2000" dirty="0" smtClean="0"/>
              <a:t>Fleischmann said they could make unlimited energy in a jar. They called it, “cold fusion….”</a:t>
            </a:r>
            <a:endParaRPr lang="en-US" sz="2000" dirty="0"/>
          </a:p>
        </p:txBody>
      </p:sp>
      <p:pic>
        <p:nvPicPr>
          <p:cNvPr id="541699" name="Picture 3" descr="po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9138" y="1311275"/>
            <a:ext cx="5040312" cy="522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1700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17526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Not</a:t>
            </a:r>
            <a:r>
              <a:rPr lang="en-US" sz="2400"/>
              <a:t> published in peer-reviewed journals.</a:t>
            </a:r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r>
              <a:rPr lang="en-US" sz="2400"/>
              <a:t>Could not be replicated by other scientists…</a:t>
            </a:r>
          </a:p>
        </p:txBody>
      </p:sp>
      <p:sp>
        <p:nvSpPr>
          <p:cNvPr id="541701" name="Text Box 5"/>
          <p:cNvSpPr txBox="1">
            <a:spLocks noChangeArrowheads="1"/>
          </p:cNvSpPr>
          <p:nvPr/>
        </p:nvSpPr>
        <p:spPr bwMode="auto">
          <a:xfrm>
            <a:off x="7305675" y="2465388"/>
            <a:ext cx="183832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 banned…</a:t>
            </a:r>
          </a:p>
          <a:p>
            <a:pPr>
              <a:spcBef>
                <a:spcPct val="50000"/>
              </a:spcBef>
            </a:pPr>
            <a:r>
              <a:rPr lang="en-US"/>
              <a:t>ignored!</a:t>
            </a:r>
          </a:p>
        </p:txBody>
      </p:sp>
      <p:sp>
        <p:nvSpPr>
          <p:cNvPr id="2" name="Explosion 2 1"/>
          <p:cNvSpPr/>
          <p:nvPr/>
        </p:nvSpPr>
        <p:spPr>
          <a:xfrm>
            <a:off x="2525485" y="4376057"/>
            <a:ext cx="7336971" cy="2669495"/>
          </a:xfrm>
          <a:prstGeom prst="irregularSeal2">
            <a:avLst/>
          </a:prstGeom>
          <a:solidFill>
            <a:srgbClr val="F2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i="1" dirty="0" smtClean="0">
                <a:solidFill>
                  <a:schemeClr val="tx1"/>
                </a:solidFill>
              </a:rPr>
              <a:t>method </a:t>
            </a:r>
            <a:r>
              <a:rPr lang="en-US" sz="2400" dirty="0" smtClean="0">
                <a:solidFill>
                  <a:schemeClr val="tx1"/>
                </a:solidFill>
              </a:rPr>
              <a:t> of science exposed the error. Other scientists could not confirm it.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445" y="3226348"/>
            <a:ext cx="52267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 smtClean="0"/>
              <a:t>A typical scientific meeting has 1000s of </a:t>
            </a:r>
            <a:r>
              <a:rPr lang="en-US" sz="2400" smtClean="0"/>
              <a:t>Posters and talks.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You can walk </a:t>
            </a:r>
            <a:r>
              <a:rPr lang="en-US" sz="2400" dirty="0"/>
              <a:t>around to see what most </a:t>
            </a:r>
            <a:r>
              <a:rPr lang="en-US" sz="2400" dirty="0" smtClean="0"/>
              <a:t>scientists are finding...</a:t>
            </a:r>
          </a:p>
          <a:p>
            <a:endParaRPr lang="en-US" sz="2400" dirty="0"/>
          </a:p>
          <a:p>
            <a:r>
              <a:rPr lang="en-US" sz="2400" dirty="0" smtClean="0"/>
              <a:t>-or </a:t>
            </a:r>
            <a:r>
              <a:rPr lang="en-US" sz="2400" dirty="0"/>
              <a:t>find </a:t>
            </a:r>
            <a:r>
              <a:rPr lang="en-US" sz="2400" dirty="0" smtClean="0"/>
              <a:t>a few extreme views </a:t>
            </a:r>
            <a:r>
              <a:rPr lang="en-US" sz="2400" dirty="0"/>
              <a:t>and </a:t>
            </a:r>
            <a:r>
              <a:rPr lang="en-US" sz="2400" dirty="0" smtClean="0"/>
              <a:t>publicize them, and mislead people.</a:t>
            </a:r>
            <a:endParaRPr lang="en-US" sz="2400" dirty="0"/>
          </a:p>
        </p:txBody>
      </p:sp>
      <p:pic>
        <p:nvPicPr>
          <p:cNvPr id="535554" name="Picture 2" descr="C:\MyDocuments\political\agu2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5" y="90312"/>
            <a:ext cx="445159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728926" y="0"/>
            <a:ext cx="5015297" cy="5597527"/>
            <a:chOff x="5241028" y="270181"/>
            <a:chExt cx="4402247" cy="5403545"/>
          </a:xfrm>
        </p:grpSpPr>
        <p:sp>
          <p:nvSpPr>
            <p:cNvPr id="3" name="Explosion 2 2"/>
            <p:cNvSpPr/>
            <p:nvPr/>
          </p:nvSpPr>
          <p:spPr>
            <a:xfrm>
              <a:off x="5241028" y="270181"/>
              <a:ext cx="4402247" cy="2799644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I call the latter, 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</a:rPr>
                <a:t>“Faux News.”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535555" name="Picture 3" descr="C:\MyDocuments\Demos+Labs\PseudoScience+SurprisingData\FOXChica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916" y="3157009"/>
              <a:ext cx="2952474" cy="2516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CC"/>
      </a:hlink>
      <a:folHlink>
        <a:srgbClr val="FF33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9475</TotalTime>
  <Words>521</Words>
  <Application>Microsoft Office PowerPoint</Application>
  <PresentationFormat>On-screen Show (4:3)</PresentationFormat>
  <Paragraphs>52</Paragraphs>
  <Slides>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Default Design</vt:lpstr>
      <vt:lpstr>11_Default Design</vt:lpstr>
      <vt:lpstr>blank</vt:lpstr>
      <vt:lpstr>UFOs – from Dr. Doug Duncan’s CU class. </vt:lpstr>
      <vt:lpstr>PowerPoint Presentation</vt:lpstr>
      <vt:lpstr>PowerPoint Presentation</vt:lpstr>
      <vt:lpstr>PowerPoint Presentation</vt:lpstr>
      <vt:lpstr>Here’s an example from 2021.  Just a week of investigation produced a reasonable explanation of an “Unknown UFO” reported by the Pentagon and NY Times !  Here’s it is:  https://news.yahoo.com/aliens-havent-landed-why-skeptical-090251254.html  Knowing what you see in the sky is difficult. If you don’t know what it is, you don’t know how big or how far!  </vt:lpstr>
      <vt:lpstr>The role of the commercial media</vt:lpstr>
      <vt:lpstr>What to look for in GOOD science</vt:lpstr>
      <vt:lpstr>Scientists fool themselves too: Stanley Pons and Martin Fleischmann said they could make unlimited energy in a jar. They called it, “cold fusion….”</vt:lpstr>
      <vt:lpstr>PowerPoint Presentation</vt:lpstr>
    </vt:vector>
  </TitlesOfParts>
  <Company>university of colorado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#$*! WE DO KNOW !</dc:title>
  <dc:creator>nahum arav</dc:creator>
  <cp:lastModifiedBy>Douglas K Duncan</cp:lastModifiedBy>
  <cp:revision>250</cp:revision>
  <dcterms:created xsi:type="dcterms:W3CDTF">2004-10-24T23:41:55Z</dcterms:created>
  <dcterms:modified xsi:type="dcterms:W3CDTF">2021-06-29T00:36:50Z</dcterms:modified>
</cp:coreProperties>
</file>