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86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06" r:id="rId47"/>
    <p:sldId id="407" r:id="rId48"/>
    <p:sldId id="408" r:id="rId49"/>
    <p:sldId id="442" r:id="rId50"/>
    <p:sldId id="443" r:id="rId51"/>
    <p:sldId id="444" r:id="rId52"/>
    <p:sldId id="445" r:id="rId53"/>
    <p:sldId id="446" r:id="rId54"/>
    <p:sldId id="447" r:id="rId55"/>
    <p:sldId id="448" r:id="rId56"/>
    <p:sldId id="449" r:id="rId57"/>
    <p:sldId id="450" r:id="rId58"/>
    <p:sldId id="451" r:id="rId59"/>
    <p:sldId id="452" r:id="rId60"/>
    <p:sldId id="453" r:id="rId61"/>
    <p:sldId id="454" r:id="rId62"/>
    <p:sldId id="455" r:id="rId63"/>
    <p:sldId id="456" r:id="rId64"/>
    <p:sldId id="457" r:id="rId65"/>
    <p:sldId id="458" r:id="rId6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CCFF"/>
    <a:srgbClr val="9900FF"/>
    <a:srgbClr val="33CC33"/>
    <a:srgbClr val="66FFFF"/>
    <a:srgbClr val="FBA203"/>
    <a:srgbClr val="CC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2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0" y="5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5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85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5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1089BC-3B0D-40CB-8002-7DE664A80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EC9587-AE46-4BD5-B9FC-47C70AFA6EA9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85E5C5-1A51-44E6-9167-2C0FB4AC5A7C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E66328-1739-491C-8A54-6AA6BFAFA7B7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45E5E2-D8A6-45E4-A1C1-08A9E7421360}" type="slidenum">
              <a:rPr lang="en-US" altLang="en-US" smtClean="0">
                <a:latin typeface="Arial" panose="020B0604020202020204" pitchFamily="34" charset="0"/>
              </a:rPr>
              <a:pPr/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DFD899-7077-4745-BEE5-08D80318266C}" type="slidenum">
              <a:rPr lang="en-US" altLang="en-US" smtClean="0">
                <a:latin typeface="Arial" panose="020B0604020202020204" pitchFamily="34" charset="0"/>
              </a:rPr>
              <a:pPr/>
              <a:t>13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2E8117-613D-4325-B63C-EA653D2BFE27}" type="slidenum">
              <a:rPr lang="en-US" altLang="en-US" smtClean="0">
                <a:latin typeface="Arial" panose="020B0604020202020204" pitchFamily="34" charset="0"/>
              </a:rPr>
              <a:pPr/>
              <a:t>14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A4FEF0-E111-4B1C-AFB6-EA2BE224A2AA}" type="slidenum">
              <a:rPr lang="en-US" altLang="en-US" smtClean="0">
                <a:latin typeface="Arial" panose="020B0604020202020204" pitchFamily="34" charset="0"/>
              </a:rPr>
              <a:pPr/>
              <a:t>15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3196D4-2E35-4DEE-8471-ED2EE21F13E2}" type="slidenum">
              <a:rPr lang="en-US" altLang="en-US" smtClean="0">
                <a:latin typeface="Arial" panose="020B0604020202020204" pitchFamily="34" charset="0"/>
              </a:rPr>
              <a:pPr/>
              <a:t>16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E4C2B-DB50-4D18-A5C5-2B66CC24734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253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DF490-ED77-4E89-95F4-F0904F28CD8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985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47948-A17F-4C80-AE9F-CD1C2F37775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84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6EDDE4-1681-48B1-AAFE-A3B95887BDCC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684A2-60C7-453F-A0BE-753CD40A7D0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38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9C8AC-98EA-4B81-BCAD-1CC4C267717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313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52DA19-6482-4E52-89BA-03C0E1FD2E1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867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1A9D0-D0C4-4A05-81D5-520BBB27493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954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1FCB5-907F-4CD8-88B6-56A1FBF3403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44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E3325-E3E6-48A5-9C94-B92FD7E4E9B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1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91E81-A6E9-46D9-B569-29C0297D8E2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691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2B06D-F706-44E2-9388-A2D9AFD7295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5687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45EB7-CE2D-4174-AEE5-7584F68CA76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516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9ECA0-7F34-4EE1-99AC-BEB6E9FF128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68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D4C1E-201C-48ED-A431-5C3A22839953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79548-B658-477C-B3F8-2E38DBE7CF7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841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6F8A4-9941-4C6E-9D12-941476EA5E0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1059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AE07F-F02F-4FFB-AB94-EA45F62D1A38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7670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FEA3B-2DFE-4D9D-A769-610A85B324DC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8087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6C754-4685-4E02-A25F-A1F7EFAC7D25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4633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D20E5-F573-4B7C-AD5C-A6193154B50D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8567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8934C-622C-40F2-A841-5F44037DAF3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1078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1479C-3A6C-4987-A0D0-B69CE26838CA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9708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0F1E5-3C65-49BD-8CFF-52EF983418F6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1321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A42B0-A588-44FF-A5CA-AE0779BB0421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104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4FCCB3-1C26-436F-A401-7B437D2613A9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01CDF-6311-4006-9113-B174AA307210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7659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FD381-CA4A-46CE-B447-E573D5AB0CEF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1192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2F04F-2377-40B9-B517-18641D81C434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3475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C4796-3A9B-487E-8A12-D046CF7C2761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5524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EACC7-922F-48D2-BC2B-43C96713754B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9759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026B8-B3D3-441F-B81F-50E722D256BE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1233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4618F-AD6E-487C-90B9-08A40FD3FB06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7598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991C28-E0BB-4399-90AE-94976AA19801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2688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BDEF7-2F6E-4224-929B-E955DD6ACFF5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035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6B715-D7E7-4DCF-B7B2-6CD34B954B59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942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92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4A0159-9E6A-4C2F-AE41-944183DE7503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BF85E-4398-43B2-B611-F094D2C9DB8D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943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4874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BF0E6-3AB3-457E-8DAA-FDAB52FCE8E5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944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2077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7A7FA-2066-42A4-A9D4-DEE5F8DF1689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945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3291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2FFAD-45BF-4392-B88D-E4FA73B2657E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946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6541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5DE16-B84B-4C5C-AFAA-B46AF14A72CF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947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9674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7A1CF-3C05-41DA-99DB-C4A3C91E8C45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948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4676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BB5E9-EADC-47B9-A815-D3202A6519E4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949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3438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387A4-583F-4B10-A888-D0DE04B30AEB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950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9672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D25D0-6F1F-4AFA-AECF-2BB650C0F69C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951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9178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68F99-E5DC-40FF-B883-8F8EE5AF4F66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952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012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DFB028-77D4-49C5-800F-2AA19DEC73B9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0372C-3D78-4EA6-A0A3-907EDECD5B16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953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918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9EA20-05DE-44DB-9EB3-AA8B16831A03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954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5606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28C79-2F14-4AA4-98E3-44F2755FBBC7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955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5405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788AD-10B7-401A-AD41-9FD15CEF3A45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956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65073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4A085-4D8B-4FE6-A887-705D194FD577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957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8024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78E89-452F-45E4-8E8D-DC1F333B5A22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958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53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869EAD-E11A-4026-9A0E-946D971466A1}" type="slidenum">
              <a:rPr lang="en-US" altLang="en-US" smtClean="0">
                <a:latin typeface="Arial" panose="020B0604020202020204" pitchFamily="34" charset="0"/>
              </a:rPr>
              <a:pPr/>
              <a:t>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343765-6154-40C9-B0BE-BC083FEA4412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37F1D4-ECE1-4F5D-841F-E798F9E66226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22E33-4375-414E-A6A3-2EDB16113C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41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C1F95-B1B3-476B-BD35-F8A2D0DD0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14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B176-EEF3-4652-880D-FD5816A24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714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21A46-D4DD-447A-ADAF-90E5BD31D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65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7256-10E8-4F56-8D16-8D99EA974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56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DEB61-33AC-4DF8-9992-55158587C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3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68014-98E6-4C8A-ABF3-61075C5C5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8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A18E5-BCD5-4C61-B968-8511A76101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83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D540D-313C-4428-809D-502F28540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75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27D10-9E99-48ED-8540-BC6D8D465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25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95ED-6810-436A-A536-DAF355672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7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7A9F-7184-41C3-B436-E12C82210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08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AA941-AF53-4822-9A28-67D9634014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62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0DD6F28E-966F-4EDC-9771-9D88CCC16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ash\My%20Documents\Teach\A1020\Lectures\2002-09-a-low_mpeg.mpg" TargetMode="Externa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ASTR 1020 – April </a:t>
            </a:r>
            <a:r>
              <a:rPr lang="en-US" altLang="en-US" dirty="0" smtClean="0"/>
              <a:t>6</a:t>
            </a:r>
            <a:endParaRPr lang="en-US" altLang="en-US" dirty="0" smtClean="0"/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508250" y="15700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.</a:t>
            </a: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15584" y="1936750"/>
            <a:ext cx="46666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Next Observatory opportunity </a:t>
            </a:r>
            <a:r>
              <a:rPr lang="en-US" altLang="en-US" dirty="0" smtClean="0"/>
              <a:t>tonight </a:t>
            </a:r>
            <a:r>
              <a:rPr lang="en-US" altLang="en-US" dirty="0" smtClean="0"/>
              <a:t>at 8:30pm</a:t>
            </a:r>
          </a:p>
          <a:p>
            <a:endParaRPr lang="en-US" altLang="en-US" dirty="0"/>
          </a:p>
          <a:p>
            <a:r>
              <a:rPr lang="en-US" altLang="en-US" dirty="0" smtClean="0"/>
              <a:t>Third mid-term April 20</a:t>
            </a:r>
            <a:endParaRPr lang="en-US" altLang="en-US" dirty="0"/>
          </a:p>
        </p:txBody>
      </p:sp>
      <p:pic>
        <p:nvPicPr>
          <p:cNvPr id="7" name="Picture 4" descr="1322_1902e_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4138" y="3179379"/>
            <a:ext cx="4421073" cy="294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419D9B"/>
                </a:solidFill>
              </a:rPr>
              <a:t>Puppis A</a:t>
            </a:r>
          </a:p>
        </p:txBody>
      </p:sp>
      <p:pic>
        <p:nvPicPr>
          <p:cNvPr id="133123" name="Picture 3" descr="pupp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17638"/>
            <a:ext cx="5170487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419D9B"/>
                </a:solidFill>
              </a:rPr>
              <a:t>Vela SNR (and Puppis)</a:t>
            </a:r>
          </a:p>
        </p:txBody>
      </p:sp>
      <p:pic>
        <p:nvPicPr>
          <p:cNvPr id="135171" name="Picture 3" descr="vela_rosat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143000"/>
            <a:ext cx="7143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419D9B"/>
                </a:solidFill>
              </a:rPr>
              <a:t>Cygnus Loop</a:t>
            </a:r>
          </a:p>
        </p:txBody>
      </p:sp>
      <p:pic>
        <p:nvPicPr>
          <p:cNvPr id="137219" name="Picture 3" descr="cygnusloop_x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417638"/>
            <a:ext cx="49022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419D9B"/>
                </a:solidFill>
              </a:rPr>
              <a:t>Entire Sky in Soft X-rays</a:t>
            </a:r>
          </a:p>
        </p:txBody>
      </p:sp>
      <p:pic>
        <p:nvPicPr>
          <p:cNvPr id="139267" name="Picture 3" descr="xallsky_rosat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2625"/>
            <a:ext cx="80518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Super Bubbles</a:t>
            </a:r>
          </a:p>
        </p:txBody>
      </p:sp>
      <p:sp>
        <p:nvSpPr>
          <p:cNvPr id="141315" name="Oval 4"/>
          <p:cNvSpPr>
            <a:spLocks noChangeArrowheads="1"/>
          </p:cNvSpPr>
          <p:nvPr/>
        </p:nvSpPr>
        <p:spPr bwMode="auto">
          <a:xfrm>
            <a:off x="447675" y="1638300"/>
            <a:ext cx="2324100" cy="2171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1316" name="AutoShape 5"/>
          <p:cNvSpPr>
            <a:spLocks noChangeArrowheads="1"/>
          </p:cNvSpPr>
          <p:nvPr/>
        </p:nvSpPr>
        <p:spPr bwMode="auto">
          <a:xfrm>
            <a:off x="2314575" y="2390775"/>
            <a:ext cx="88900" cy="889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1317" name="AutoShape 6"/>
          <p:cNvSpPr>
            <a:spLocks noChangeArrowheads="1"/>
          </p:cNvSpPr>
          <p:nvPr/>
        </p:nvSpPr>
        <p:spPr bwMode="auto">
          <a:xfrm>
            <a:off x="2409825" y="2705100"/>
            <a:ext cx="88900" cy="889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1318" name="AutoShape 7"/>
          <p:cNvSpPr>
            <a:spLocks noChangeArrowheads="1"/>
          </p:cNvSpPr>
          <p:nvPr/>
        </p:nvSpPr>
        <p:spPr bwMode="auto">
          <a:xfrm>
            <a:off x="2533650" y="2390775"/>
            <a:ext cx="88900" cy="889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1319" name="AutoShape 8"/>
          <p:cNvSpPr>
            <a:spLocks noChangeArrowheads="1"/>
          </p:cNvSpPr>
          <p:nvPr/>
        </p:nvSpPr>
        <p:spPr bwMode="auto">
          <a:xfrm>
            <a:off x="2590800" y="2667000"/>
            <a:ext cx="88900" cy="889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1320" name="AutoShape 9"/>
          <p:cNvSpPr>
            <a:spLocks noChangeArrowheads="1"/>
          </p:cNvSpPr>
          <p:nvPr/>
        </p:nvSpPr>
        <p:spPr bwMode="auto">
          <a:xfrm>
            <a:off x="2257425" y="3228975"/>
            <a:ext cx="88900" cy="889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1321" name="AutoShape 10"/>
          <p:cNvSpPr>
            <a:spLocks noChangeArrowheads="1"/>
          </p:cNvSpPr>
          <p:nvPr/>
        </p:nvSpPr>
        <p:spPr bwMode="auto">
          <a:xfrm>
            <a:off x="2581275" y="3000375"/>
            <a:ext cx="88900" cy="889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1322" name="Freeform 11"/>
          <p:cNvSpPr>
            <a:spLocks/>
          </p:cNvSpPr>
          <p:nvPr/>
        </p:nvSpPr>
        <p:spPr bwMode="auto">
          <a:xfrm>
            <a:off x="2030413" y="2041525"/>
            <a:ext cx="1993900" cy="2082800"/>
          </a:xfrm>
          <a:custGeom>
            <a:avLst/>
            <a:gdLst>
              <a:gd name="T0" fmla="*/ 2147483646 w 1256"/>
              <a:gd name="T1" fmla="*/ 2147483646 h 1312"/>
              <a:gd name="T2" fmla="*/ 2147483646 w 1256"/>
              <a:gd name="T3" fmla="*/ 2147483646 h 1312"/>
              <a:gd name="T4" fmla="*/ 2147483646 w 1256"/>
              <a:gd name="T5" fmla="*/ 2147483646 h 1312"/>
              <a:gd name="T6" fmla="*/ 2147483646 w 1256"/>
              <a:gd name="T7" fmla="*/ 2147483646 h 1312"/>
              <a:gd name="T8" fmla="*/ 2147483646 w 1256"/>
              <a:gd name="T9" fmla="*/ 2147483646 h 1312"/>
              <a:gd name="T10" fmla="*/ 2147483646 w 1256"/>
              <a:gd name="T11" fmla="*/ 2147483646 h 1312"/>
              <a:gd name="T12" fmla="*/ 2147483646 w 1256"/>
              <a:gd name="T13" fmla="*/ 2147483646 h 1312"/>
              <a:gd name="T14" fmla="*/ 2147483646 w 1256"/>
              <a:gd name="T15" fmla="*/ 2147483646 h 1312"/>
              <a:gd name="T16" fmla="*/ 2147483646 w 1256"/>
              <a:gd name="T17" fmla="*/ 2147483646 h 1312"/>
              <a:gd name="T18" fmla="*/ 2147483646 w 1256"/>
              <a:gd name="T19" fmla="*/ 2147483646 h 1312"/>
              <a:gd name="T20" fmla="*/ 2147483646 w 1256"/>
              <a:gd name="T21" fmla="*/ 2147483646 h 1312"/>
              <a:gd name="T22" fmla="*/ 2147483646 w 1256"/>
              <a:gd name="T23" fmla="*/ 2147483646 h 13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56" h="1312">
                <a:moveTo>
                  <a:pt x="401" y="100"/>
                </a:moveTo>
                <a:cubicBezTo>
                  <a:pt x="458" y="70"/>
                  <a:pt x="516" y="40"/>
                  <a:pt x="569" y="28"/>
                </a:cubicBezTo>
                <a:cubicBezTo>
                  <a:pt x="622" y="16"/>
                  <a:pt x="651" y="0"/>
                  <a:pt x="719" y="28"/>
                </a:cubicBezTo>
                <a:cubicBezTo>
                  <a:pt x="787" y="56"/>
                  <a:pt x="904" y="127"/>
                  <a:pt x="977" y="196"/>
                </a:cubicBezTo>
                <a:cubicBezTo>
                  <a:pt x="1050" y="265"/>
                  <a:pt x="1114" y="334"/>
                  <a:pt x="1157" y="442"/>
                </a:cubicBezTo>
                <a:cubicBezTo>
                  <a:pt x="1200" y="550"/>
                  <a:pt x="1256" y="730"/>
                  <a:pt x="1235" y="844"/>
                </a:cubicBezTo>
                <a:cubicBezTo>
                  <a:pt x="1214" y="958"/>
                  <a:pt x="1099" y="1058"/>
                  <a:pt x="1031" y="1126"/>
                </a:cubicBezTo>
                <a:cubicBezTo>
                  <a:pt x="963" y="1194"/>
                  <a:pt x="942" y="1221"/>
                  <a:pt x="827" y="1252"/>
                </a:cubicBezTo>
                <a:cubicBezTo>
                  <a:pt x="712" y="1283"/>
                  <a:pt x="459" y="1312"/>
                  <a:pt x="341" y="1312"/>
                </a:cubicBezTo>
                <a:cubicBezTo>
                  <a:pt x="223" y="1312"/>
                  <a:pt x="173" y="1287"/>
                  <a:pt x="119" y="1252"/>
                </a:cubicBezTo>
                <a:cubicBezTo>
                  <a:pt x="65" y="1217"/>
                  <a:pt x="34" y="1133"/>
                  <a:pt x="17" y="1102"/>
                </a:cubicBezTo>
                <a:cubicBezTo>
                  <a:pt x="0" y="1071"/>
                  <a:pt x="8" y="1068"/>
                  <a:pt x="17" y="10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3" name="Line 12"/>
          <p:cNvSpPr>
            <a:spLocks noChangeShapeType="1"/>
          </p:cNvSpPr>
          <p:nvPr/>
        </p:nvSpPr>
        <p:spPr bwMode="auto">
          <a:xfrm flipV="1">
            <a:off x="3486150" y="2028825"/>
            <a:ext cx="65722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4" name="Line 13"/>
          <p:cNvSpPr>
            <a:spLocks noChangeShapeType="1"/>
          </p:cNvSpPr>
          <p:nvPr/>
        </p:nvSpPr>
        <p:spPr bwMode="auto">
          <a:xfrm>
            <a:off x="3933825" y="3343275"/>
            <a:ext cx="67627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5" name="Line 14"/>
          <p:cNvSpPr>
            <a:spLocks noChangeShapeType="1"/>
          </p:cNvSpPr>
          <p:nvPr/>
        </p:nvSpPr>
        <p:spPr bwMode="auto">
          <a:xfrm>
            <a:off x="3371850" y="4048125"/>
            <a:ext cx="1524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6" name="Freeform 15"/>
          <p:cNvSpPr>
            <a:spLocks/>
          </p:cNvSpPr>
          <p:nvPr/>
        </p:nvSpPr>
        <p:spPr bwMode="auto">
          <a:xfrm>
            <a:off x="1889125" y="2095500"/>
            <a:ext cx="492125" cy="1438275"/>
          </a:xfrm>
          <a:custGeom>
            <a:avLst/>
            <a:gdLst>
              <a:gd name="T0" fmla="*/ 2147483646 w 310"/>
              <a:gd name="T1" fmla="*/ 0 h 906"/>
              <a:gd name="T2" fmla="*/ 2147483646 w 310"/>
              <a:gd name="T3" fmla="*/ 2147483646 h 906"/>
              <a:gd name="T4" fmla="*/ 2147483646 w 310"/>
              <a:gd name="T5" fmla="*/ 2147483646 h 906"/>
              <a:gd name="T6" fmla="*/ 2147483646 w 310"/>
              <a:gd name="T7" fmla="*/ 2147483646 h 906"/>
              <a:gd name="T8" fmla="*/ 2147483646 w 310"/>
              <a:gd name="T9" fmla="*/ 2147483646 h 9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0" h="906">
                <a:moveTo>
                  <a:pt x="310" y="0"/>
                </a:moveTo>
                <a:cubicBezTo>
                  <a:pt x="245" y="54"/>
                  <a:pt x="180" y="108"/>
                  <a:pt x="136" y="186"/>
                </a:cubicBezTo>
                <a:cubicBezTo>
                  <a:pt x="92" y="264"/>
                  <a:pt x="68" y="388"/>
                  <a:pt x="46" y="468"/>
                </a:cubicBezTo>
                <a:cubicBezTo>
                  <a:pt x="24" y="548"/>
                  <a:pt x="0" y="593"/>
                  <a:pt x="4" y="666"/>
                </a:cubicBezTo>
                <a:cubicBezTo>
                  <a:pt x="8" y="739"/>
                  <a:pt x="39" y="822"/>
                  <a:pt x="70" y="90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7" name="Line 16"/>
          <p:cNvSpPr>
            <a:spLocks noChangeShapeType="1"/>
          </p:cNvSpPr>
          <p:nvPr/>
        </p:nvSpPr>
        <p:spPr bwMode="auto">
          <a:xfrm flipH="1" flipV="1">
            <a:off x="1457325" y="2152650"/>
            <a:ext cx="57150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8" name="Line 17"/>
          <p:cNvSpPr>
            <a:spLocks noChangeShapeType="1"/>
          </p:cNvSpPr>
          <p:nvPr/>
        </p:nvSpPr>
        <p:spPr bwMode="auto">
          <a:xfrm flipH="1" flipV="1">
            <a:off x="1257300" y="2743200"/>
            <a:ext cx="64770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9" name="Line 18"/>
          <p:cNvSpPr>
            <a:spLocks noChangeShapeType="1"/>
          </p:cNvSpPr>
          <p:nvPr/>
        </p:nvSpPr>
        <p:spPr bwMode="auto">
          <a:xfrm flipH="1">
            <a:off x="1295400" y="3276600"/>
            <a:ext cx="52387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0" name="Text Box 20"/>
          <p:cNvSpPr txBox="1">
            <a:spLocks noChangeArrowheads="1"/>
          </p:cNvSpPr>
          <p:nvPr/>
        </p:nvSpPr>
        <p:spPr bwMode="auto">
          <a:xfrm>
            <a:off x="1108075" y="1685925"/>
            <a:ext cx="134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Shock Wave</a:t>
            </a:r>
          </a:p>
        </p:txBody>
      </p:sp>
      <p:sp>
        <p:nvSpPr>
          <p:cNvPr id="141331" name="Text Box 21"/>
          <p:cNvSpPr txBox="1">
            <a:spLocks noChangeArrowheads="1"/>
          </p:cNvSpPr>
          <p:nvPr/>
        </p:nvSpPr>
        <p:spPr bwMode="auto">
          <a:xfrm>
            <a:off x="2879725" y="3429000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Hot Bubble</a:t>
            </a:r>
          </a:p>
        </p:txBody>
      </p:sp>
      <p:sp>
        <p:nvSpPr>
          <p:cNvPr id="141332" name="Freeform 23"/>
          <p:cNvSpPr>
            <a:spLocks/>
          </p:cNvSpPr>
          <p:nvPr/>
        </p:nvSpPr>
        <p:spPr bwMode="auto">
          <a:xfrm>
            <a:off x="1503363" y="1163638"/>
            <a:ext cx="5202237" cy="4981575"/>
          </a:xfrm>
          <a:custGeom>
            <a:avLst/>
            <a:gdLst>
              <a:gd name="T0" fmla="*/ 2147483646 w 3277"/>
              <a:gd name="T1" fmla="*/ 2147483646 h 3138"/>
              <a:gd name="T2" fmla="*/ 2147483646 w 3277"/>
              <a:gd name="T3" fmla="*/ 2147483646 h 3138"/>
              <a:gd name="T4" fmla="*/ 2147483646 w 3277"/>
              <a:gd name="T5" fmla="*/ 2147483646 h 3138"/>
              <a:gd name="T6" fmla="*/ 2147483646 w 3277"/>
              <a:gd name="T7" fmla="*/ 2147483646 h 3138"/>
              <a:gd name="T8" fmla="*/ 2147483646 w 3277"/>
              <a:gd name="T9" fmla="*/ 2147483646 h 3138"/>
              <a:gd name="T10" fmla="*/ 2147483646 w 3277"/>
              <a:gd name="T11" fmla="*/ 2147483646 h 3138"/>
              <a:gd name="T12" fmla="*/ 2147483646 w 3277"/>
              <a:gd name="T13" fmla="*/ 2147483646 h 3138"/>
              <a:gd name="T14" fmla="*/ 2147483646 w 3277"/>
              <a:gd name="T15" fmla="*/ 2147483646 h 3138"/>
              <a:gd name="T16" fmla="*/ 2147483646 w 3277"/>
              <a:gd name="T17" fmla="*/ 2147483646 h 3138"/>
              <a:gd name="T18" fmla="*/ 2147483646 w 3277"/>
              <a:gd name="T19" fmla="*/ 2147483646 h 3138"/>
              <a:gd name="T20" fmla="*/ 2147483646 w 3277"/>
              <a:gd name="T21" fmla="*/ 2147483646 h 3138"/>
              <a:gd name="T22" fmla="*/ 2147483646 w 3277"/>
              <a:gd name="T23" fmla="*/ 2147483646 h 3138"/>
              <a:gd name="T24" fmla="*/ 2147483646 w 3277"/>
              <a:gd name="T25" fmla="*/ 2147483646 h 3138"/>
              <a:gd name="T26" fmla="*/ 2147483646 w 3277"/>
              <a:gd name="T27" fmla="*/ 2147483646 h 31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277" h="3138">
                <a:moveTo>
                  <a:pt x="421" y="365"/>
                </a:moveTo>
                <a:cubicBezTo>
                  <a:pt x="403" y="372"/>
                  <a:pt x="385" y="379"/>
                  <a:pt x="451" y="335"/>
                </a:cubicBezTo>
                <a:cubicBezTo>
                  <a:pt x="517" y="291"/>
                  <a:pt x="629" y="153"/>
                  <a:pt x="817" y="101"/>
                </a:cubicBezTo>
                <a:cubicBezTo>
                  <a:pt x="1005" y="49"/>
                  <a:pt x="1339" y="29"/>
                  <a:pt x="1579" y="23"/>
                </a:cubicBezTo>
                <a:cubicBezTo>
                  <a:pt x="1819" y="17"/>
                  <a:pt x="2036" y="0"/>
                  <a:pt x="2257" y="65"/>
                </a:cubicBezTo>
                <a:cubicBezTo>
                  <a:pt x="2478" y="130"/>
                  <a:pt x="2741" y="203"/>
                  <a:pt x="2905" y="413"/>
                </a:cubicBezTo>
                <a:cubicBezTo>
                  <a:pt x="3069" y="623"/>
                  <a:pt x="3205" y="1047"/>
                  <a:pt x="3241" y="1325"/>
                </a:cubicBezTo>
                <a:cubicBezTo>
                  <a:pt x="3277" y="1603"/>
                  <a:pt x="3228" y="1804"/>
                  <a:pt x="3121" y="2081"/>
                </a:cubicBezTo>
                <a:cubicBezTo>
                  <a:pt x="3014" y="2358"/>
                  <a:pt x="2856" y="2836"/>
                  <a:pt x="2599" y="2987"/>
                </a:cubicBezTo>
                <a:cubicBezTo>
                  <a:pt x="2342" y="3138"/>
                  <a:pt x="1911" y="3018"/>
                  <a:pt x="1579" y="2987"/>
                </a:cubicBezTo>
                <a:cubicBezTo>
                  <a:pt x="1247" y="2956"/>
                  <a:pt x="821" y="2873"/>
                  <a:pt x="607" y="2801"/>
                </a:cubicBezTo>
                <a:cubicBezTo>
                  <a:pt x="393" y="2729"/>
                  <a:pt x="388" y="2689"/>
                  <a:pt x="295" y="2555"/>
                </a:cubicBezTo>
                <a:cubicBezTo>
                  <a:pt x="202" y="2421"/>
                  <a:pt x="98" y="2147"/>
                  <a:pt x="49" y="1997"/>
                </a:cubicBezTo>
                <a:cubicBezTo>
                  <a:pt x="0" y="1847"/>
                  <a:pt x="10" y="1712"/>
                  <a:pt x="1" y="16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3" name="Text Box 24"/>
          <p:cNvSpPr txBox="1">
            <a:spLocks noChangeArrowheads="1"/>
          </p:cNvSpPr>
          <p:nvPr/>
        </p:nvSpPr>
        <p:spPr bwMode="auto">
          <a:xfrm>
            <a:off x="6308725" y="5029200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Superbubble Grows</a:t>
            </a:r>
          </a:p>
        </p:txBody>
      </p:sp>
      <p:sp>
        <p:nvSpPr>
          <p:cNvPr id="141334" name="Text Box 25"/>
          <p:cNvSpPr txBox="1">
            <a:spLocks noChangeArrowheads="1"/>
          </p:cNvSpPr>
          <p:nvPr/>
        </p:nvSpPr>
        <p:spPr bwMode="auto">
          <a:xfrm>
            <a:off x="3194050" y="5972175"/>
            <a:ext cx="321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Takes Millions of Years to Grow</a:t>
            </a:r>
          </a:p>
        </p:txBody>
      </p:sp>
      <p:sp>
        <p:nvSpPr>
          <p:cNvPr id="141335" name="Text Box 26"/>
          <p:cNvSpPr txBox="1">
            <a:spLocks noChangeArrowheads="1"/>
          </p:cNvSpPr>
          <p:nvPr/>
        </p:nvSpPr>
        <p:spPr bwMode="auto">
          <a:xfrm>
            <a:off x="279400" y="3819525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New Stars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3363" name="Picture 5" descr="superbubb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0775" y="1600200"/>
            <a:ext cx="43624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Oval 18"/>
          <p:cNvSpPr>
            <a:spLocks noChangeArrowheads="1"/>
          </p:cNvSpPr>
          <p:nvPr/>
        </p:nvSpPr>
        <p:spPr bwMode="auto">
          <a:xfrm>
            <a:off x="219075" y="3067050"/>
            <a:ext cx="1118235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Galactic Fountain</a:t>
            </a:r>
          </a:p>
        </p:txBody>
      </p:sp>
      <p:sp>
        <p:nvSpPr>
          <p:cNvPr id="145412" name="Oval 4"/>
          <p:cNvSpPr>
            <a:spLocks noChangeArrowheads="1"/>
          </p:cNvSpPr>
          <p:nvPr/>
        </p:nvSpPr>
        <p:spPr bwMode="auto">
          <a:xfrm>
            <a:off x="409575" y="3438525"/>
            <a:ext cx="10725150" cy="2381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5413" name="Oval 5"/>
          <p:cNvSpPr>
            <a:spLocks noChangeArrowheads="1"/>
          </p:cNvSpPr>
          <p:nvPr/>
        </p:nvSpPr>
        <p:spPr bwMode="auto">
          <a:xfrm>
            <a:off x="1323975" y="3419475"/>
            <a:ext cx="180975" cy="2476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5414" name="Oval 6"/>
          <p:cNvSpPr>
            <a:spLocks noChangeArrowheads="1"/>
          </p:cNvSpPr>
          <p:nvPr/>
        </p:nvSpPr>
        <p:spPr bwMode="auto">
          <a:xfrm>
            <a:off x="2028825" y="3400425"/>
            <a:ext cx="114300" cy="200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5415" name="Oval 7"/>
          <p:cNvSpPr>
            <a:spLocks noChangeArrowheads="1"/>
          </p:cNvSpPr>
          <p:nvPr/>
        </p:nvSpPr>
        <p:spPr bwMode="auto">
          <a:xfrm>
            <a:off x="2495550" y="3190875"/>
            <a:ext cx="62865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5416" name="Oval 8"/>
          <p:cNvSpPr>
            <a:spLocks noChangeArrowheads="1"/>
          </p:cNvSpPr>
          <p:nvPr/>
        </p:nvSpPr>
        <p:spPr bwMode="auto">
          <a:xfrm>
            <a:off x="5943600" y="3448050"/>
            <a:ext cx="200025" cy="2381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5417" name="Oval 9"/>
          <p:cNvSpPr>
            <a:spLocks noChangeArrowheads="1"/>
          </p:cNvSpPr>
          <p:nvPr/>
        </p:nvSpPr>
        <p:spPr bwMode="auto">
          <a:xfrm>
            <a:off x="6867525" y="3429000"/>
            <a:ext cx="219075" cy="2762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5418" name="Freeform 12"/>
          <p:cNvSpPr>
            <a:spLocks/>
          </p:cNvSpPr>
          <p:nvPr/>
        </p:nvSpPr>
        <p:spPr bwMode="auto">
          <a:xfrm>
            <a:off x="2981325" y="3094038"/>
            <a:ext cx="635000" cy="344487"/>
          </a:xfrm>
          <a:custGeom>
            <a:avLst/>
            <a:gdLst>
              <a:gd name="T0" fmla="*/ 0 w 400"/>
              <a:gd name="T1" fmla="*/ 2147483646 h 217"/>
              <a:gd name="T2" fmla="*/ 2147483646 w 400"/>
              <a:gd name="T3" fmla="*/ 2147483646 h 217"/>
              <a:gd name="T4" fmla="*/ 2147483646 w 400"/>
              <a:gd name="T5" fmla="*/ 2147483646 h 217"/>
              <a:gd name="T6" fmla="*/ 2147483646 w 400"/>
              <a:gd name="T7" fmla="*/ 2147483646 h 217"/>
              <a:gd name="T8" fmla="*/ 2147483646 w 400"/>
              <a:gd name="T9" fmla="*/ 2147483646 h 217"/>
              <a:gd name="T10" fmla="*/ 2147483646 w 400"/>
              <a:gd name="T11" fmla="*/ 2147483646 h 2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0" h="217">
                <a:moveTo>
                  <a:pt x="0" y="67"/>
                </a:moveTo>
                <a:cubicBezTo>
                  <a:pt x="49" y="40"/>
                  <a:pt x="98" y="14"/>
                  <a:pt x="132" y="7"/>
                </a:cubicBezTo>
                <a:cubicBezTo>
                  <a:pt x="166" y="0"/>
                  <a:pt x="164" y="9"/>
                  <a:pt x="204" y="25"/>
                </a:cubicBezTo>
                <a:cubicBezTo>
                  <a:pt x="244" y="41"/>
                  <a:pt x="344" y="80"/>
                  <a:pt x="372" y="103"/>
                </a:cubicBezTo>
                <a:cubicBezTo>
                  <a:pt x="400" y="126"/>
                  <a:pt x="372" y="144"/>
                  <a:pt x="372" y="163"/>
                </a:cubicBezTo>
                <a:cubicBezTo>
                  <a:pt x="372" y="182"/>
                  <a:pt x="372" y="199"/>
                  <a:pt x="372" y="2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9" name="Freeform 13"/>
          <p:cNvSpPr>
            <a:spLocks/>
          </p:cNvSpPr>
          <p:nvPr/>
        </p:nvSpPr>
        <p:spPr bwMode="auto">
          <a:xfrm>
            <a:off x="3124200" y="3686175"/>
            <a:ext cx="542925" cy="438150"/>
          </a:xfrm>
          <a:custGeom>
            <a:avLst/>
            <a:gdLst>
              <a:gd name="T0" fmla="*/ 2147483646 w 342"/>
              <a:gd name="T1" fmla="*/ 0 h 276"/>
              <a:gd name="T2" fmla="*/ 2147483646 w 342"/>
              <a:gd name="T3" fmla="*/ 2147483646 h 276"/>
              <a:gd name="T4" fmla="*/ 2147483646 w 342"/>
              <a:gd name="T5" fmla="*/ 2147483646 h 276"/>
              <a:gd name="T6" fmla="*/ 2147483646 w 342"/>
              <a:gd name="T7" fmla="*/ 2147483646 h 276"/>
              <a:gd name="T8" fmla="*/ 2147483646 w 342"/>
              <a:gd name="T9" fmla="*/ 2147483646 h 276"/>
              <a:gd name="T10" fmla="*/ 0 w 342"/>
              <a:gd name="T11" fmla="*/ 2147483646 h 2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2" h="276">
                <a:moveTo>
                  <a:pt x="342" y="0"/>
                </a:moveTo>
                <a:cubicBezTo>
                  <a:pt x="326" y="53"/>
                  <a:pt x="310" y="107"/>
                  <a:pt x="276" y="150"/>
                </a:cubicBezTo>
                <a:cubicBezTo>
                  <a:pt x="242" y="193"/>
                  <a:pt x="171" y="240"/>
                  <a:pt x="138" y="258"/>
                </a:cubicBezTo>
                <a:cubicBezTo>
                  <a:pt x="105" y="276"/>
                  <a:pt x="96" y="265"/>
                  <a:pt x="78" y="258"/>
                </a:cubicBezTo>
                <a:cubicBezTo>
                  <a:pt x="60" y="251"/>
                  <a:pt x="43" y="233"/>
                  <a:pt x="30" y="216"/>
                </a:cubicBezTo>
                <a:cubicBezTo>
                  <a:pt x="17" y="199"/>
                  <a:pt x="8" y="177"/>
                  <a:pt x="0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0" name="Freeform 14"/>
          <p:cNvSpPr>
            <a:spLocks/>
          </p:cNvSpPr>
          <p:nvPr/>
        </p:nvSpPr>
        <p:spPr bwMode="auto">
          <a:xfrm>
            <a:off x="4248150" y="3724275"/>
            <a:ext cx="604838" cy="460375"/>
          </a:xfrm>
          <a:custGeom>
            <a:avLst/>
            <a:gdLst>
              <a:gd name="T0" fmla="*/ 0 w 381"/>
              <a:gd name="T1" fmla="*/ 0 h 290"/>
              <a:gd name="T2" fmla="*/ 2147483646 w 381"/>
              <a:gd name="T3" fmla="*/ 2147483646 h 290"/>
              <a:gd name="T4" fmla="*/ 2147483646 w 381"/>
              <a:gd name="T5" fmla="*/ 2147483646 h 290"/>
              <a:gd name="T6" fmla="*/ 2147483646 w 381"/>
              <a:gd name="T7" fmla="*/ 2147483646 h 290"/>
              <a:gd name="T8" fmla="*/ 2147483646 w 381"/>
              <a:gd name="T9" fmla="*/ 2147483646 h 290"/>
              <a:gd name="T10" fmla="*/ 2147483646 w 381"/>
              <a:gd name="T11" fmla="*/ 2147483646 h 290"/>
              <a:gd name="T12" fmla="*/ 2147483646 w 381"/>
              <a:gd name="T13" fmla="*/ 2147483646 h 290"/>
              <a:gd name="T14" fmla="*/ 2147483646 w 381"/>
              <a:gd name="T15" fmla="*/ 2147483646 h 290"/>
              <a:gd name="T16" fmla="*/ 2147483646 w 381"/>
              <a:gd name="T17" fmla="*/ 2147483646 h 2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81" h="290">
                <a:moveTo>
                  <a:pt x="0" y="0"/>
                </a:moveTo>
                <a:cubicBezTo>
                  <a:pt x="2" y="1"/>
                  <a:pt x="4" y="3"/>
                  <a:pt x="18" y="42"/>
                </a:cubicBezTo>
                <a:cubicBezTo>
                  <a:pt x="32" y="81"/>
                  <a:pt x="46" y="193"/>
                  <a:pt x="84" y="234"/>
                </a:cubicBezTo>
                <a:cubicBezTo>
                  <a:pt x="122" y="275"/>
                  <a:pt x="212" y="286"/>
                  <a:pt x="246" y="288"/>
                </a:cubicBezTo>
                <a:cubicBezTo>
                  <a:pt x="280" y="290"/>
                  <a:pt x="269" y="271"/>
                  <a:pt x="288" y="246"/>
                </a:cubicBezTo>
                <a:cubicBezTo>
                  <a:pt x="307" y="221"/>
                  <a:pt x="345" y="165"/>
                  <a:pt x="360" y="138"/>
                </a:cubicBezTo>
                <a:cubicBezTo>
                  <a:pt x="375" y="111"/>
                  <a:pt x="375" y="100"/>
                  <a:pt x="378" y="84"/>
                </a:cubicBezTo>
                <a:cubicBezTo>
                  <a:pt x="381" y="68"/>
                  <a:pt x="378" y="55"/>
                  <a:pt x="378" y="42"/>
                </a:cubicBezTo>
                <a:cubicBezTo>
                  <a:pt x="378" y="29"/>
                  <a:pt x="378" y="17"/>
                  <a:pt x="378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1" name="Text Box 15"/>
          <p:cNvSpPr txBox="1">
            <a:spLocks noChangeArrowheads="1"/>
          </p:cNvSpPr>
          <p:nvPr/>
        </p:nvSpPr>
        <p:spPr bwMode="auto">
          <a:xfrm>
            <a:off x="2470150" y="1885950"/>
            <a:ext cx="2959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Hot Material Churns Upwards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Rains back down</a:t>
            </a:r>
          </a:p>
        </p:txBody>
      </p:sp>
      <p:sp>
        <p:nvSpPr>
          <p:cNvPr id="145422" name="Text Box 16"/>
          <p:cNvSpPr txBox="1">
            <a:spLocks noChangeArrowheads="1"/>
          </p:cNvSpPr>
          <p:nvPr/>
        </p:nvSpPr>
        <p:spPr bwMode="auto">
          <a:xfrm>
            <a:off x="2536825" y="4772025"/>
            <a:ext cx="2406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Galactic Fountain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Much like a bubble bath</a:t>
            </a:r>
          </a:p>
        </p:txBody>
      </p:sp>
      <p:sp>
        <p:nvSpPr>
          <p:cNvPr id="145423" name="Text Box 19"/>
          <p:cNvSpPr txBox="1">
            <a:spLocks noChangeArrowheads="1"/>
          </p:cNvSpPr>
          <p:nvPr/>
        </p:nvSpPr>
        <p:spPr bwMode="auto">
          <a:xfrm>
            <a:off x="6623050" y="4143375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Galactic Halo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Galaxies</a:t>
            </a:r>
          </a:p>
        </p:txBody>
      </p:sp>
      <p:sp>
        <p:nvSpPr>
          <p:cNvPr id="755716" name="Text Box 4"/>
          <p:cNvSpPr txBox="1">
            <a:spLocks noChangeArrowheads="1"/>
          </p:cNvSpPr>
          <p:nvPr/>
        </p:nvSpPr>
        <p:spPr bwMode="auto">
          <a:xfrm>
            <a:off x="1841500" y="1476375"/>
            <a:ext cx="54038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There are about 100 Billion Galaxies in Visible Universe</a:t>
            </a:r>
          </a:p>
          <a:p>
            <a:endParaRPr lang="en-US" altLang="en-US"/>
          </a:p>
          <a:p>
            <a:r>
              <a:rPr lang="en-US" altLang="en-US"/>
              <a:t>The Milky Way is very typical  (100Billion stars)</a:t>
            </a:r>
          </a:p>
          <a:p>
            <a:endParaRPr lang="en-US" altLang="en-US"/>
          </a:p>
          <a:p>
            <a:r>
              <a:rPr lang="en-US" altLang="en-US"/>
              <a:t>But they come in all kinds of shapes and sizes</a:t>
            </a:r>
          </a:p>
        </p:txBody>
      </p:sp>
      <p:pic>
        <p:nvPicPr>
          <p:cNvPr id="755717" name="Picture 5" descr="1322_1820_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000" y="3021013"/>
            <a:ext cx="2870200" cy="3587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015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Local Group</a:t>
            </a:r>
          </a:p>
        </p:txBody>
      </p:sp>
      <p:sp>
        <p:nvSpPr>
          <p:cNvPr id="846853" name="Oval 5"/>
          <p:cNvSpPr>
            <a:spLocks noChangeArrowheads="1"/>
          </p:cNvSpPr>
          <p:nvPr/>
        </p:nvSpPr>
        <p:spPr bwMode="auto">
          <a:xfrm>
            <a:off x="1181100" y="3543300"/>
            <a:ext cx="4381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6854" name="Oval 6"/>
          <p:cNvSpPr>
            <a:spLocks noChangeArrowheads="1"/>
          </p:cNvSpPr>
          <p:nvPr/>
        </p:nvSpPr>
        <p:spPr bwMode="auto">
          <a:xfrm rot="1937221">
            <a:off x="5770563" y="3214688"/>
            <a:ext cx="742950" cy="255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6855" name="Oval 7"/>
          <p:cNvSpPr>
            <a:spLocks noChangeArrowheads="1"/>
          </p:cNvSpPr>
          <p:nvPr/>
        </p:nvSpPr>
        <p:spPr bwMode="auto">
          <a:xfrm>
            <a:off x="5829300" y="4495800"/>
            <a:ext cx="1905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6856" name="Oval 8"/>
          <p:cNvSpPr>
            <a:spLocks noChangeArrowheads="1"/>
          </p:cNvSpPr>
          <p:nvPr/>
        </p:nvSpPr>
        <p:spPr bwMode="auto">
          <a:xfrm>
            <a:off x="777875" y="4054475"/>
            <a:ext cx="42863" cy="42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6857" name="Oval 9"/>
          <p:cNvSpPr>
            <a:spLocks noChangeArrowheads="1"/>
          </p:cNvSpPr>
          <p:nvPr/>
        </p:nvSpPr>
        <p:spPr bwMode="auto">
          <a:xfrm>
            <a:off x="815975" y="4216400"/>
            <a:ext cx="42863" cy="42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6858" name="Oval 10"/>
          <p:cNvSpPr>
            <a:spLocks noChangeArrowheads="1"/>
          </p:cNvSpPr>
          <p:nvPr/>
        </p:nvSpPr>
        <p:spPr bwMode="auto">
          <a:xfrm>
            <a:off x="6102350" y="3140075"/>
            <a:ext cx="42863" cy="42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6859" name="Oval 11"/>
          <p:cNvSpPr>
            <a:spLocks noChangeArrowheads="1"/>
          </p:cNvSpPr>
          <p:nvPr/>
        </p:nvSpPr>
        <p:spPr bwMode="auto">
          <a:xfrm>
            <a:off x="6064250" y="3578225"/>
            <a:ext cx="42863" cy="42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6860" name="Text Box 12"/>
          <p:cNvSpPr txBox="1">
            <a:spLocks noChangeArrowheads="1"/>
          </p:cNvSpPr>
          <p:nvPr/>
        </p:nvSpPr>
        <p:spPr bwMode="auto">
          <a:xfrm>
            <a:off x="946150" y="2886075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MW</a:t>
            </a:r>
          </a:p>
        </p:txBody>
      </p:sp>
      <p:sp>
        <p:nvSpPr>
          <p:cNvPr id="846861" name="Text Box 13"/>
          <p:cNvSpPr txBox="1">
            <a:spLocks noChangeArrowheads="1"/>
          </p:cNvSpPr>
          <p:nvPr/>
        </p:nvSpPr>
        <p:spPr bwMode="auto">
          <a:xfrm>
            <a:off x="546100" y="4562475"/>
            <a:ext cx="191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Magellanic Clouds</a:t>
            </a:r>
          </a:p>
        </p:txBody>
      </p:sp>
      <p:sp>
        <p:nvSpPr>
          <p:cNvPr id="846862" name="Text Box 14"/>
          <p:cNvSpPr txBox="1">
            <a:spLocks noChangeArrowheads="1"/>
          </p:cNvSpPr>
          <p:nvPr/>
        </p:nvSpPr>
        <p:spPr bwMode="auto">
          <a:xfrm>
            <a:off x="6365875" y="27813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M31</a:t>
            </a:r>
          </a:p>
        </p:txBody>
      </p:sp>
      <p:sp>
        <p:nvSpPr>
          <p:cNvPr id="846863" name="Text Box 15"/>
          <p:cNvSpPr txBox="1">
            <a:spLocks noChangeArrowheads="1"/>
          </p:cNvSpPr>
          <p:nvPr/>
        </p:nvSpPr>
        <p:spPr bwMode="auto">
          <a:xfrm>
            <a:off x="5946775" y="484822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M33</a:t>
            </a:r>
          </a:p>
        </p:txBody>
      </p:sp>
    </p:spTree>
    <p:extLst>
      <p:ext uri="{BB962C8B-B14F-4D97-AF65-F5344CB8AC3E}">
        <p14:creationId xmlns:p14="http://schemas.microsoft.com/office/powerpoint/2010/main" val="237650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M31 </a:t>
            </a:r>
            <a:br>
              <a:rPr lang="en-US" altLang="en-US" sz="4000"/>
            </a:br>
            <a:r>
              <a:rPr lang="en-US" altLang="en-US" sz="4000"/>
              <a:t>The Great Nebula in Andromeda</a:t>
            </a:r>
          </a:p>
        </p:txBody>
      </p:sp>
      <p:pic>
        <p:nvPicPr>
          <p:cNvPr id="831493" name="Picture 5" descr="GA44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563" y="1508125"/>
            <a:ext cx="6637337" cy="4768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9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Supernova Remnants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Four Phases</a:t>
            </a:r>
          </a:p>
          <a:p>
            <a:endParaRPr lang="en-US" altLang="en-US" smtClean="0"/>
          </a:p>
          <a:p>
            <a:r>
              <a:rPr lang="en-US" altLang="en-US" smtClean="0"/>
              <a:t>Free Expansion	200 years</a:t>
            </a:r>
          </a:p>
          <a:p>
            <a:r>
              <a:rPr lang="en-US" altLang="en-US" smtClean="0"/>
              <a:t>Energy Conserving	10,000years</a:t>
            </a:r>
          </a:p>
          <a:p>
            <a:r>
              <a:rPr lang="en-US" altLang="en-US" smtClean="0"/>
              <a:t>Momentum Conserving	 100,000 years</a:t>
            </a:r>
          </a:p>
          <a:p>
            <a:r>
              <a:rPr lang="en-US" altLang="en-US" smtClean="0"/>
              <a:t>Confusion  1,000,000years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M33</a:t>
            </a:r>
            <a:br>
              <a:rPr lang="en-US" altLang="en-US" sz="4000"/>
            </a:br>
            <a:r>
              <a:rPr lang="en-US" altLang="en-US" sz="3600"/>
              <a:t>The Third Wheel of the Local Group</a:t>
            </a:r>
          </a:p>
        </p:txBody>
      </p:sp>
      <p:pic>
        <p:nvPicPr>
          <p:cNvPr id="800773" name="Picture 5" descr="m3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4975" y="1600200"/>
            <a:ext cx="31940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Region</a:t>
            </a:r>
          </a:p>
        </p:txBody>
      </p:sp>
      <p:grpSp>
        <p:nvGrpSpPr>
          <p:cNvPr id="848912" name="Group 16"/>
          <p:cNvGrpSpPr>
            <a:grpSpLocks/>
          </p:cNvGrpSpPr>
          <p:nvPr/>
        </p:nvGrpSpPr>
        <p:grpSpPr bwMode="auto">
          <a:xfrm flipV="1">
            <a:off x="777875" y="2930525"/>
            <a:ext cx="573088" cy="155575"/>
            <a:chOff x="490" y="1978"/>
            <a:chExt cx="3613" cy="980"/>
          </a:xfrm>
        </p:grpSpPr>
        <p:sp>
          <p:nvSpPr>
            <p:cNvPr id="848901" name="Oval 5"/>
            <p:cNvSpPr>
              <a:spLocks noChangeArrowheads="1"/>
            </p:cNvSpPr>
            <p:nvPr/>
          </p:nvSpPr>
          <p:spPr bwMode="auto">
            <a:xfrm>
              <a:off x="744" y="2232"/>
              <a:ext cx="276" cy="1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02" name="Oval 6"/>
            <p:cNvSpPr>
              <a:spLocks noChangeArrowheads="1"/>
            </p:cNvSpPr>
            <p:nvPr/>
          </p:nvSpPr>
          <p:spPr bwMode="auto">
            <a:xfrm rot="1937221">
              <a:off x="3635" y="2025"/>
              <a:ext cx="468" cy="16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03" name="Oval 7"/>
            <p:cNvSpPr>
              <a:spLocks noChangeArrowheads="1"/>
            </p:cNvSpPr>
            <p:nvPr/>
          </p:nvSpPr>
          <p:spPr bwMode="auto">
            <a:xfrm>
              <a:off x="3672" y="2832"/>
              <a:ext cx="120" cy="1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04" name="Oval 8"/>
            <p:cNvSpPr>
              <a:spLocks noChangeArrowheads="1"/>
            </p:cNvSpPr>
            <p:nvPr/>
          </p:nvSpPr>
          <p:spPr bwMode="auto">
            <a:xfrm>
              <a:off x="490" y="2554"/>
              <a:ext cx="27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05" name="Oval 9"/>
            <p:cNvSpPr>
              <a:spLocks noChangeArrowheads="1"/>
            </p:cNvSpPr>
            <p:nvPr/>
          </p:nvSpPr>
          <p:spPr bwMode="auto">
            <a:xfrm>
              <a:off x="514" y="2656"/>
              <a:ext cx="27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06" name="Oval 10"/>
            <p:cNvSpPr>
              <a:spLocks noChangeArrowheads="1"/>
            </p:cNvSpPr>
            <p:nvPr/>
          </p:nvSpPr>
          <p:spPr bwMode="auto">
            <a:xfrm>
              <a:off x="3844" y="1978"/>
              <a:ext cx="27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907" name="Oval 11"/>
            <p:cNvSpPr>
              <a:spLocks noChangeArrowheads="1"/>
            </p:cNvSpPr>
            <p:nvPr/>
          </p:nvSpPr>
          <p:spPr bwMode="auto">
            <a:xfrm>
              <a:off x="3820" y="2254"/>
              <a:ext cx="27" cy="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8913" name="Oval 17"/>
          <p:cNvSpPr>
            <a:spLocks noChangeArrowheads="1"/>
          </p:cNvSpPr>
          <p:nvPr/>
        </p:nvSpPr>
        <p:spPr bwMode="auto">
          <a:xfrm>
            <a:off x="7848600" y="3886200"/>
            <a:ext cx="180975" cy="180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8915" name="Oval 19"/>
          <p:cNvSpPr>
            <a:spLocks noChangeArrowheads="1"/>
          </p:cNvSpPr>
          <p:nvPr/>
        </p:nvSpPr>
        <p:spPr bwMode="auto">
          <a:xfrm>
            <a:off x="7429500" y="31908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8916" name="Oval 20"/>
          <p:cNvSpPr>
            <a:spLocks noChangeArrowheads="1"/>
          </p:cNvSpPr>
          <p:nvPr/>
        </p:nvSpPr>
        <p:spPr bwMode="auto">
          <a:xfrm>
            <a:off x="8191500" y="24479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8917" name="Oval 21"/>
          <p:cNvSpPr>
            <a:spLocks noChangeArrowheads="1"/>
          </p:cNvSpPr>
          <p:nvPr/>
        </p:nvSpPr>
        <p:spPr bwMode="auto">
          <a:xfrm>
            <a:off x="7362825" y="41052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8918" name="Oval 22"/>
          <p:cNvSpPr>
            <a:spLocks noChangeArrowheads="1"/>
          </p:cNvSpPr>
          <p:nvPr/>
        </p:nvSpPr>
        <p:spPr bwMode="auto">
          <a:xfrm>
            <a:off x="7886700" y="36480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8919" name="Oval 23"/>
          <p:cNvSpPr>
            <a:spLocks noChangeArrowheads="1"/>
          </p:cNvSpPr>
          <p:nvPr/>
        </p:nvSpPr>
        <p:spPr bwMode="auto">
          <a:xfrm>
            <a:off x="8629650" y="31146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8920" name="Oval 24"/>
          <p:cNvSpPr>
            <a:spLocks noChangeArrowheads="1"/>
          </p:cNvSpPr>
          <p:nvPr/>
        </p:nvSpPr>
        <p:spPr bwMode="auto">
          <a:xfrm>
            <a:off x="8048625" y="47339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8921" name="Oval 25"/>
          <p:cNvSpPr>
            <a:spLocks noChangeArrowheads="1"/>
          </p:cNvSpPr>
          <p:nvPr/>
        </p:nvSpPr>
        <p:spPr bwMode="auto">
          <a:xfrm>
            <a:off x="7524750" y="449580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8922" name="Oval 26"/>
          <p:cNvSpPr>
            <a:spLocks noChangeArrowheads="1"/>
          </p:cNvSpPr>
          <p:nvPr/>
        </p:nvSpPr>
        <p:spPr bwMode="auto">
          <a:xfrm>
            <a:off x="6467475" y="377190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8923" name="Oval 27"/>
          <p:cNvSpPr>
            <a:spLocks noChangeArrowheads="1"/>
          </p:cNvSpPr>
          <p:nvPr/>
        </p:nvSpPr>
        <p:spPr bwMode="auto">
          <a:xfrm>
            <a:off x="2009775" y="55721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8924" name="Oval 28"/>
          <p:cNvSpPr>
            <a:spLocks noChangeArrowheads="1"/>
          </p:cNvSpPr>
          <p:nvPr/>
        </p:nvSpPr>
        <p:spPr bwMode="auto">
          <a:xfrm>
            <a:off x="8801100" y="45624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8925" name="Oval 29"/>
          <p:cNvSpPr>
            <a:spLocks noChangeArrowheads="1"/>
          </p:cNvSpPr>
          <p:nvPr/>
        </p:nvSpPr>
        <p:spPr bwMode="auto">
          <a:xfrm>
            <a:off x="1647825" y="54387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8926" name="Text Box 30"/>
          <p:cNvSpPr txBox="1">
            <a:spLocks noChangeArrowheads="1"/>
          </p:cNvSpPr>
          <p:nvPr/>
        </p:nvSpPr>
        <p:spPr bwMode="auto">
          <a:xfrm>
            <a:off x="774700" y="2257425"/>
            <a:ext cx="134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Local Group</a:t>
            </a:r>
          </a:p>
        </p:txBody>
      </p:sp>
      <p:sp>
        <p:nvSpPr>
          <p:cNvPr id="848927" name="Text Box 31"/>
          <p:cNvSpPr txBox="1">
            <a:spLocks noChangeArrowheads="1"/>
          </p:cNvSpPr>
          <p:nvPr/>
        </p:nvSpPr>
        <p:spPr bwMode="auto">
          <a:xfrm>
            <a:off x="1060450" y="5943600"/>
            <a:ext cx="90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M81,82</a:t>
            </a:r>
          </a:p>
        </p:txBody>
      </p:sp>
      <p:sp>
        <p:nvSpPr>
          <p:cNvPr id="848928" name="Text Box 32"/>
          <p:cNvSpPr txBox="1">
            <a:spLocks noChangeArrowheads="1"/>
          </p:cNvSpPr>
          <p:nvPr/>
        </p:nvSpPr>
        <p:spPr bwMode="auto">
          <a:xfrm>
            <a:off x="7156450" y="5133975"/>
            <a:ext cx="1435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Virgo Cluster</a:t>
            </a:r>
          </a:p>
        </p:txBody>
      </p:sp>
      <p:sp>
        <p:nvSpPr>
          <p:cNvPr id="848929" name="Text Box 33"/>
          <p:cNvSpPr txBox="1">
            <a:spLocks noChangeArrowheads="1"/>
          </p:cNvSpPr>
          <p:nvPr/>
        </p:nvSpPr>
        <p:spPr bwMode="auto">
          <a:xfrm>
            <a:off x="3784600" y="165735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15,000,000pc</a:t>
            </a:r>
          </a:p>
        </p:txBody>
      </p:sp>
      <p:sp>
        <p:nvSpPr>
          <p:cNvPr id="848930" name="Line 34"/>
          <p:cNvSpPr>
            <a:spLocks noChangeShapeType="1"/>
          </p:cNvSpPr>
          <p:nvPr/>
        </p:nvSpPr>
        <p:spPr bwMode="auto">
          <a:xfrm flipH="1">
            <a:off x="1114425" y="1847850"/>
            <a:ext cx="257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8931" name="Line 35"/>
          <p:cNvSpPr>
            <a:spLocks noChangeShapeType="1"/>
          </p:cNvSpPr>
          <p:nvPr/>
        </p:nvSpPr>
        <p:spPr bwMode="auto">
          <a:xfrm>
            <a:off x="5362575" y="1866900"/>
            <a:ext cx="249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2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Brightest Seen Through Telescopes</a:t>
            </a:r>
          </a:p>
        </p:txBody>
      </p:sp>
      <p:sp>
        <p:nvSpPr>
          <p:cNvPr id="850949" name="Text Box 5"/>
          <p:cNvSpPr txBox="1">
            <a:spLocks noChangeArrowheads="1"/>
          </p:cNvSpPr>
          <p:nvPr/>
        </p:nvSpPr>
        <p:spPr bwMode="auto">
          <a:xfrm>
            <a:off x="1422400" y="2581275"/>
            <a:ext cx="63309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Photography showed galaxies all over sky in 1890’s</a:t>
            </a:r>
          </a:p>
          <a:p>
            <a:endParaRPr lang="en-US" altLang="en-US"/>
          </a:p>
          <a:p>
            <a:r>
              <a:rPr lang="en-US" altLang="en-US"/>
              <a:t>Debate raged until 1920’s  “whirlpools of gas or island universes?”</a:t>
            </a:r>
          </a:p>
          <a:p>
            <a:endParaRPr lang="en-US" altLang="en-US"/>
          </a:p>
          <a:p>
            <a:r>
              <a:rPr lang="en-US" altLang="en-US"/>
              <a:t>Mt Wilson Telescope resolved M31 like Galileo did Milky Way</a:t>
            </a:r>
          </a:p>
          <a:p>
            <a:endParaRPr lang="en-US" altLang="en-US"/>
          </a:p>
          <a:p>
            <a:r>
              <a:rPr lang="en-US" altLang="en-US"/>
              <a:t>Distance scale very difficult to determine</a:t>
            </a:r>
          </a:p>
        </p:txBody>
      </p:sp>
    </p:spTree>
    <p:extLst>
      <p:ext uri="{BB962C8B-B14F-4D97-AF65-F5344CB8AC3E}">
        <p14:creationId xmlns:p14="http://schemas.microsoft.com/office/powerpoint/2010/main" val="4653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09989" name="Picture 5" descr="M84_M8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9525" y="1600200"/>
            <a:ext cx="65833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28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63909" name="Picture 5" descr="1322_1905_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3775" y="1600200"/>
            <a:ext cx="46164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494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Hubble Sequence</a:t>
            </a:r>
          </a:p>
        </p:txBody>
      </p:sp>
      <p:pic>
        <p:nvPicPr>
          <p:cNvPr id="782341" name="Picture 5" descr="tuningforkmediu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6550"/>
            <a:ext cx="8229600" cy="4513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2344" name="Text Box 8"/>
          <p:cNvSpPr txBox="1">
            <a:spLocks noChangeArrowheads="1"/>
          </p:cNvSpPr>
          <p:nvPr/>
        </p:nvSpPr>
        <p:spPr bwMode="auto">
          <a:xfrm>
            <a:off x="2641600" y="6296025"/>
            <a:ext cx="308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(not an evolutionary sequence!)</a:t>
            </a:r>
          </a:p>
        </p:txBody>
      </p:sp>
    </p:spTree>
    <p:extLst>
      <p:ext uri="{BB962C8B-B14F-4D97-AF65-F5344CB8AC3E}">
        <p14:creationId xmlns:p14="http://schemas.microsoft.com/office/powerpoint/2010/main" val="2211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205" name="Picture 5" descr="GA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3775" y="561975"/>
            <a:ext cx="4416425" cy="617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0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22277" name="Picture 5" descr="GA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0425" y="303213"/>
            <a:ext cx="5092700" cy="6365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7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Elliptical Galaxy</a:t>
            </a:r>
          </a:p>
        </p:txBody>
      </p:sp>
      <p:pic>
        <p:nvPicPr>
          <p:cNvPr id="901125" name="Picture 5" descr="m32_hst_b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3688" y="1600200"/>
            <a:ext cx="3913187" cy="4891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224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Elliptical</a:t>
            </a:r>
          </a:p>
        </p:txBody>
      </p:sp>
      <p:pic>
        <p:nvPicPr>
          <p:cNvPr id="904197" name="Picture 5" descr="ngc4881_hst_b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063625"/>
            <a:ext cx="5561013" cy="5672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13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SN1987A</a:t>
            </a:r>
            <a:br>
              <a:rPr lang="en-US" altLang="en-US" sz="4000" smtClean="0"/>
            </a:br>
            <a:r>
              <a:rPr lang="en-US" altLang="en-US" sz="4000" smtClean="0"/>
              <a:t>First Naked Eye Supernova since 1604</a:t>
            </a:r>
          </a:p>
        </p:txBody>
      </p:sp>
      <p:pic>
        <p:nvPicPr>
          <p:cNvPr id="118787" name="Picture 3" descr="ST32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1213" y="1916113"/>
            <a:ext cx="5313362" cy="3849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339975" y="6042025"/>
            <a:ext cx="398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Located in Magellanic Cloud at 55,000pc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Sombrero Galaxy</a:t>
            </a:r>
          </a:p>
        </p:txBody>
      </p:sp>
      <p:pic>
        <p:nvPicPr>
          <p:cNvPr id="761860" name="Picture 4" descr="1322_1902e_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727200"/>
            <a:ext cx="640080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0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66981" name="Picture 5" descr="whee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6475" y="1639888"/>
            <a:ext cx="4857750" cy="4760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2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70053" name="Picture 5" descr="2001-26-a-web_pr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1128713"/>
            <a:ext cx="4325937" cy="5407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074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73125" name="Picture 5" descr="1999-25-a-web_pr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" y="36513"/>
            <a:ext cx="8496300" cy="6821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5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76197" name="Picture 5" descr="2000-14-a-web_pr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4850" y="0"/>
            <a:ext cx="54864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1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79269" name="Picture 5" descr="2001-02-a-web_pr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513" y="1123950"/>
            <a:ext cx="6956425" cy="5505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4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85413" name="Picture 5" descr="2001-07-a-web_pr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4375" y="184150"/>
            <a:ext cx="5340350" cy="667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6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88485" name="Picture 5" descr="2001-26-a-web_pr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2488" y="246063"/>
            <a:ext cx="5106987" cy="6383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2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91557" name="Picture 5" descr="2001-28-a-web_prin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6363" y="904875"/>
            <a:ext cx="7158037" cy="572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6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94629" name="Picture 5" descr="2002-03-a-web_pri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7413" y="185738"/>
            <a:ext cx="5170487" cy="6462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8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sn8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144588"/>
            <a:ext cx="9469438" cy="946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419D9B"/>
                </a:solidFill>
              </a:rPr>
              <a:t>SN1987A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03845" name="Picture 5" descr="m5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373063"/>
            <a:ext cx="7667625" cy="6270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5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06917" name="Picture 5" descr="M8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9525" y="1600200"/>
            <a:ext cx="65833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089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3061" name="Picture 5" descr="m1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9525" y="1600200"/>
            <a:ext cx="65833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248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6133" name="Picture 5" descr="starg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3550" y="457200"/>
            <a:ext cx="5819775" cy="640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3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25349" name="Picture 5" descr="GA15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7263" y="1312863"/>
            <a:ext cx="7491412" cy="4899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3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M87 in Virgo Cluster</a:t>
            </a:r>
          </a:p>
        </p:txBody>
      </p:sp>
      <p:pic>
        <p:nvPicPr>
          <p:cNvPr id="828421" name="Picture 5" descr="GA4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463" y="1214438"/>
            <a:ext cx="7926387" cy="5345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2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37637" name="Picture 5" descr="GA46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1188" y="1955800"/>
            <a:ext cx="5732462" cy="4000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0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40709" name="Picture 5" descr="GA55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4988" y="820738"/>
            <a:ext cx="5561012" cy="554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3507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43781" name="Picture 5" descr="NGC123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6450" y="1282700"/>
            <a:ext cx="5153025" cy="4964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1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Mass of Galaxies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21063"/>
          </a:xfrm>
        </p:spPr>
        <p:txBody>
          <a:bodyPr/>
          <a:lstStyle/>
          <a:p>
            <a:r>
              <a:rPr lang="en-US" altLang="en-US"/>
              <a:t>From Orbital Considerations</a:t>
            </a:r>
          </a:p>
          <a:p>
            <a:pPr lvl="1"/>
            <a:r>
              <a:rPr lang="en-US" altLang="en-US"/>
              <a:t>Orbital velocity of stars</a:t>
            </a:r>
          </a:p>
          <a:p>
            <a:pPr lvl="1"/>
            <a:r>
              <a:rPr lang="en-US" altLang="en-US"/>
              <a:t>binary galaxy orbital velocities</a:t>
            </a:r>
          </a:p>
          <a:p>
            <a:pPr lvl="1"/>
            <a:r>
              <a:rPr lang="en-US" altLang="en-US"/>
              <a:t>clusters of galaxies</a:t>
            </a:r>
          </a:p>
          <a:p>
            <a:pPr lvl="1"/>
            <a:endParaRPr lang="en-US" altLang="en-US"/>
          </a:p>
          <a:p>
            <a:pPr lvl="1">
              <a:buFontTx/>
              <a:buNone/>
            </a:pPr>
            <a:r>
              <a:rPr lang="en-US" altLang="en-US"/>
              <a:t>They All Show Dark Matter</a:t>
            </a:r>
          </a:p>
        </p:txBody>
      </p:sp>
    </p:spTree>
    <p:extLst>
      <p:ext uri="{BB962C8B-B14F-4D97-AF65-F5344CB8AC3E}">
        <p14:creationId xmlns:p14="http://schemas.microsoft.com/office/powerpoint/2010/main" val="384899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C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377825"/>
            <a:ext cx="64801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419D9B"/>
                </a:solidFill>
              </a:rPr>
              <a:t>Cassiopeia A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159000" y="6257925"/>
            <a:ext cx="5205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419D9B"/>
                </a:solidFill>
                <a:latin typeface="Times New Roman" panose="02020603050405020304" pitchFamily="18" charset="0"/>
              </a:rPr>
              <a:t>Exploded in late 17</a:t>
            </a:r>
            <a:r>
              <a:rPr lang="en-US" altLang="en-US" sz="2400" baseline="30000">
                <a:solidFill>
                  <a:srgbClr val="419D9B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2400">
                <a:solidFill>
                  <a:srgbClr val="419D9B"/>
                </a:solidFill>
                <a:latin typeface="Times New Roman" panose="02020603050405020304" pitchFamily="18" charset="0"/>
              </a:rPr>
              <a:t> Century – Not Seen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Rotation Curves</a:t>
            </a:r>
          </a:p>
        </p:txBody>
      </p:sp>
      <p:pic>
        <p:nvPicPr>
          <p:cNvPr id="884741" name="Picture 5" descr="1322_1819c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4950" y="1331913"/>
            <a:ext cx="5715000" cy="4311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4744" name="Text Box 8"/>
          <p:cNvSpPr txBox="1">
            <a:spLocks noChangeArrowheads="1"/>
          </p:cNvSpPr>
          <p:nvPr/>
        </p:nvSpPr>
        <p:spPr bwMode="auto">
          <a:xfrm>
            <a:off x="1260475" y="5767388"/>
            <a:ext cx="695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Hydrogen emits a radio emission line at </a:t>
            </a:r>
            <a:r>
              <a:rPr lang="en-US" altLang="en-US">
                <a:latin typeface="Symbol" panose="05050102010706020507" pitchFamily="18" charset="2"/>
              </a:rPr>
              <a:t>l</a:t>
            </a:r>
            <a:r>
              <a:rPr lang="en-US" altLang="en-US"/>
              <a:t> = 21cm</a:t>
            </a:r>
          </a:p>
          <a:p>
            <a:r>
              <a:rPr lang="en-US" altLang="en-US"/>
              <a:t>Doppler shift allows us to measure orbital velocity of gas clouds vs radius</a:t>
            </a:r>
          </a:p>
        </p:txBody>
      </p:sp>
      <p:sp>
        <p:nvSpPr>
          <p:cNvPr id="884745" name="Freeform 9"/>
          <p:cNvSpPr>
            <a:spLocks/>
          </p:cNvSpPr>
          <p:nvPr/>
        </p:nvSpPr>
        <p:spPr bwMode="auto">
          <a:xfrm>
            <a:off x="2495550" y="2274888"/>
            <a:ext cx="4514850" cy="2373312"/>
          </a:xfrm>
          <a:custGeom>
            <a:avLst/>
            <a:gdLst>
              <a:gd name="T0" fmla="*/ 0 w 2844"/>
              <a:gd name="T1" fmla="*/ 1495 h 1495"/>
              <a:gd name="T2" fmla="*/ 36 w 2844"/>
              <a:gd name="T3" fmla="*/ 1231 h 1495"/>
              <a:gd name="T4" fmla="*/ 66 w 2844"/>
              <a:gd name="T5" fmla="*/ 745 h 1495"/>
              <a:gd name="T6" fmla="*/ 156 w 2844"/>
              <a:gd name="T7" fmla="*/ 211 h 1495"/>
              <a:gd name="T8" fmla="*/ 330 w 2844"/>
              <a:gd name="T9" fmla="*/ 55 h 1495"/>
              <a:gd name="T10" fmla="*/ 684 w 2844"/>
              <a:gd name="T11" fmla="*/ 49 h 1495"/>
              <a:gd name="T12" fmla="*/ 966 w 2844"/>
              <a:gd name="T13" fmla="*/ 349 h 1495"/>
              <a:gd name="T14" fmla="*/ 1260 w 2844"/>
              <a:gd name="T15" fmla="*/ 823 h 1495"/>
              <a:gd name="T16" fmla="*/ 1740 w 2844"/>
              <a:gd name="T17" fmla="*/ 1225 h 1495"/>
              <a:gd name="T18" fmla="*/ 2442 w 2844"/>
              <a:gd name="T19" fmla="*/ 1429 h 1495"/>
              <a:gd name="T20" fmla="*/ 2844 w 2844"/>
              <a:gd name="T21" fmla="*/ 1459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44" h="1495">
                <a:moveTo>
                  <a:pt x="0" y="1495"/>
                </a:moveTo>
                <a:cubicBezTo>
                  <a:pt x="12" y="1425"/>
                  <a:pt x="25" y="1356"/>
                  <a:pt x="36" y="1231"/>
                </a:cubicBezTo>
                <a:cubicBezTo>
                  <a:pt x="47" y="1106"/>
                  <a:pt x="46" y="915"/>
                  <a:pt x="66" y="745"/>
                </a:cubicBezTo>
                <a:cubicBezTo>
                  <a:pt x="86" y="575"/>
                  <a:pt x="112" y="326"/>
                  <a:pt x="156" y="211"/>
                </a:cubicBezTo>
                <a:cubicBezTo>
                  <a:pt x="200" y="96"/>
                  <a:pt x="242" y="82"/>
                  <a:pt x="330" y="55"/>
                </a:cubicBezTo>
                <a:cubicBezTo>
                  <a:pt x="418" y="28"/>
                  <a:pt x="578" y="0"/>
                  <a:pt x="684" y="49"/>
                </a:cubicBezTo>
                <a:cubicBezTo>
                  <a:pt x="790" y="98"/>
                  <a:pt x="870" y="220"/>
                  <a:pt x="966" y="349"/>
                </a:cubicBezTo>
                <a:cubicBezTo>
                  <a:pt x="1062" y="478"/>
                  <a:pt x="1131" y="677"/>
                  <a:pt x="1260" y="823"/>
                </a:cubicBezTo>
                <a:cubicBezTo>
                  <a:pt x="1389" y="969"/>
                  <a:pt x="1543" y="1124"/>
                  <a:pt x="1740" y="1225"/>
                </a:cubicBezTo>
                <a:cubicBezTo>
                  <a:pt x="1937" y="1326"/>
                  <a:pt x="2258" y="1390"/>
                  <a:pt x="2442" y="1429"/>
                </a:cubicBezTo>
                <a:cubicBezTo>
                  <a:pt x="2626" y="1468"/>
                  <a:pt x="2735" y="1463"/>
                  <a:pt x="2844" y="1459"/>
                </a:cubicBezTo>
              </a:path>
            </a:pathLst>
          </a:custGeom>
          <a:noFill/>
          <a:ln w="28575" cmpd="sng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4746" name="Text Box 10"/>
          <p:cNvSpPr txBox="1">
            <a:spLocks noChangeArrowheads="1"/>
          </p:cNvSpPr>
          <p:nvPr/>
        </p:nvSpPr>
        <p:spPr bwMode="auto">
          <a:xfrm>
            <a:off x="5032375" y="3505200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Without Dark Matter</a:t>
            </a:r>
          </a:p>
        </p:txBody>
      </p:sp>
      <p:sp>
        <p:nvSpPr>
          <p:cNvPr id="884747" name="Line 11"/>
          <p:cNvSpPr>
            <a:spLocks noChangeShapeType="1"/>
          </p:cNvSpPr>
          <p:nvPr/>
        </p:nvSpPr>
        <p:spPr bwMode="auto">
          <a:xfrm flipH="1">
            <a:off x="4705350" y="3714750"/>
            <a:ext cx="361950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917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Dark Matter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878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Mass to Light Ratio: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Mass in Solar Masses divided by Luminosity in Solar Luminosities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Sun has M/L of 1   (by definition)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Rigel   M=20  L=2000   --</a:t>
            </a:r>
            <a:r>
              <a:rPr lang="en-US" altLang="en-US" sz="2000">
                <a:sym typeface="Wingdings" panose="05000000000000000000" pitchFamily="2" charset="2"/>
              </a:rPr>
              <a:t>   M/L = .01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Pros Cen  M=.1  L = .001  </a:t>
            </a:r>
            <a:r>
              <a:rPr lang="en-US" altLang="en-US" sz="2000">
                <a:sym typeface="Wingdings" panose="05000000000000000000" pitchFamily="2" charset="2"/>
              </a:rPr>
              <a:t>  M/L = 100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Galaxies typically have M/L of 7 to 10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Something like 85% of the mass is dark matter</a:t>
            </a:r>
          </a:p>
        </p:txBody>
      </p:sp>
    </p:spTree>
    <p:extLst>
      <p:ext uri="{BB962C8B-B14F-4D97-AF65-F5344CB8AC3E}">
        <p14:creationId xmlns:p14="http://schemas.microsoft.com/office/powerpoint/2010/main" val="15052422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Dark Matter</a:t>
            </a:r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1203325" y="1704975"/>
            <a:ext cx="6989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Dark matter is in Ball  </a:t>
            </a:r>
            <a:r>
              <a:rPr lang="en-US" altLang="en-US">
                <a:sym typeface="Wingdings" panose="05000000000000000000" pitchFamily="2" charset="2"/>
              </a:rPr>
              <a:t>  We can measure its distribution even though we don’t know what it is.</a:t>
            </a:r>
            <a:endParaRPr lang="en-US" altLang="en-US"/>
          </a:p>
        </p:txBody>
      </p:sp>
      <p:sp>
        <p:nvSpPr>
          <p:cNvPr id="889862" name="Oval 6"/>
          <p:cNvSpPr>
            <a:spLocks noChangeArrowheads="1"/>
          </p:cNvSpPr>
          <p:nvPr/>
        </p:nvSpPr>
        <p:spPr bwMode="auto">
          <a:xfrm>
            <a:off x="2019300" y="2724150"/>
            <a:ext cx="3705225" cy="3705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3" name="Oval 7"/>
          <p:cNvSpPr>
            <a:spLocks noChangeArrowheads="1"/>
          </p:cNvSpPr>
          <p:nvPr/>
        </p:nvSpPr>
        <p:spPr bwMode="auto">
          <a:xfrm>
            <a:off x="2600325" y="4572000"/>
            <a:ext cx="253365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4" name="Oval 8"/>
          <p:cNvSpPr>
            <a:spLocks noChangeArrowheads="1"/>
          </p:cNvSpPr>
          <p:nvPr/>
        </p:nvSpPr>
        <p:spPr bwMode="auto">
          <a:xfrm>
            <a:off x="3514725" y="4467225"/>
            <a:ext cx="733425" cy="2952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5" name="Text Box 9"/>
          <p:cNvSpPr txBox="1">
            <a:spLocks noChangeArrowheads="1"/>
          </p:cNvSpPr>
          <p:nvPr/>
        </p:nvSpPr>
        <p:spPr bwMode="auto">
          <a:xfrm>
            <a:off x="3384550" y="3009900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Dark Matter</a:t>
            </a:r>
          </a:p>
        </p:txBody>
      </p:sp>
      <p:sp>
        <p:nvSpPr>
          <p:cNvPr id="889867" name="Text Box 11"/>
          <p:cNvSpPr txBox="1">
            <a:spLocks noChangeArrowheads="1"/>
          </p:cNvSpPr>
          <p:nvPr/>
        </p:nvSpPr>
        <p:spPr bwMode="auto">
          <a:xfrm>
            <a:off x="3175000" y="4752975"/>
            <a:ext cx="157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Regular Matter</a:t>
            </a:r>
          </a:p>
        </p:txBody>
      </p:sp>
    </p:spTree>
    <p:extLst>
      <p:ext uri="{BB962C8B-B14F-4D97-AF65-F5344CB8AC3E}">
        <p14:creationId xmlns:p14="http://schemas.microsoft.com/office/powerpoint/2010/main" val="31089759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Dark Matter?</a:t>
            </a:r>
          </a:p>
        </p:txBody>
      </p:sp>
      <p:sp>
        <p:nvSpPr>
          <p:cNvPr id="891909" name="Text Box 5"/>
          <p:cNvSpPr txBox="1">
            <a:spLocks noChangeArrowheads="1"/>
          </p:cNvSpPr>
          <p:nvPr/>
        </p:nvSpPr>
        <p:spPr bwMode="auto">
          <a:xfrm>
            <a:off x="479425" y="1997075"/>
            <a:ext cx="84724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>
                <a:solidFill>
                  <a:srgbClr val="FF0066"/>
                </a:solidFill>
                <a:latin typeface="Broadway BT" pitchFamily="82" charset="0"/>
              </a:rPr>
              <a:t>WHAT IS DARK MATTER?????</a:t>
            </a:r>
          </a:p>
        </p:txBody>
      </p:sp>
      <p:sp>
        <p:nvSpPr>
          <p:cNvPr id="891910" name="Text Box 6"/>
          <p:cNvSpPr txBox="1">
            <a:spLocks noChangeArrowheads="1"/>
          </p:cNvSpPr>
          <p:nvPr/>
        </p:nvSpPr>
        <p:spPr bwMode="auto">
          <a:xfrm>
            <a:off x="822325" y="3009900"/>
            <a:ext cx="25463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Some possibilities:</a:t>
            </a:r>
          </a:p>
          <a:p>
            <a:endParaRPr lang="en-US" altLang="en-US"/>
          </a:p>
          <a:p>
            <a:r>
              <a:rPr lang="en-US" altLang="en-US"/>
              <a:t>Ionized Gas</a:t>
            </a:r>
          </a:p>
          <a:p>
            <a:r>
              <a:rPr lang="en-US" altLang="en-US"/>
              <a:t>Small Stars</a:t>
            </a:r>
          </a:p>
          <a:p>
            <a:r>
              <a:rPr lang="en-US" altLang="en-US"/>
              <a:t>Planets</a:t>
            </a:r>
          </a:p>
          <a:p>
            <a:r>
              <a:rPr lang="en-US" altLang="en-US"/>
              <a:t>Baseballs</a:t>
            </a:r>
          </a:p>
          <a:p>
            <a:r>
              <a:rPr lang="en-US" altLang="en-US"/>
              <a:t>Black Holes</a:t>
            </a:r>
          </a:p>
          <a:p>
            <a:r>
              <a:rPr lang="en-US" altLang="en-US"/>
              <a:t>Neutrinos</a:t>
            </a:r>
          </a:p>
          <a:p>
            <a:r>
              <a:rPr lang="en-US" altLang="en-US"/>
              <a:t>Neutralinos</a:t>
            </a:r>
          </a:p>
          <a:p>
            <a:r>
              <a:rPr lang="en-US" altLang="en-US"/>
              <a:t>A flaw in Newton’s Laws</a:t>
            </a:r>
          </a:p>
        </p:txBody>
      </p:sp>
      <p:sp>
        <p:nvSpPr>
          <p:cNvPr id="891911" name="Text Box 7"/>
          <p:cNvSpPr txBox="1">
            <a:spLocks noChangeArrowheads="1"/>
          </p:cNvSpPr>
          <p:nvPr/>
        </p:nvSpPr>
        <p:spPr bwMode="auto">
          <a:xfrm>
            <a:off x="4203700" y="4067175"/>
            <a:ext cx="4591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MAssive  Compact Halo Objects  (Machos)</a:t>
            </a:r>
          </a:p>
          <a:p>
            <a:endParaRPr lang="en-US" altLang="en-US"/>
          </a:p>
          <a:p>
            <a:r>
              <a:rPr lang="en-US" altLang="en-US"/>
              <a:t>Weakly Interacting Massive Particles (Wimps)  </a:t>
            </a:r>
          </a:p>
        </p:txBody>
      </p:sp>
      <p:sp>
        <p:nvSpPr>
          <p:cNvPr id="891912" name="Text Box 8"/>
          <p:cNvSpPr txBox="1">
            <a:spLocks noChangeArrowheads="1"/>
          </p:cNvSpPr>
          <p:nvPr/>
        </p:nvSpPr>
        <p:spPr bwMode="auto">
          <a:xfrm>
            <a:off x="1308100" y="6124575"/>
            <a:ext cx="638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Astronomers don’t know what most of the matter in the universe is!</a:t>
            </a:r>
          </a:p>
        </p:txBody>
      </p:sp>
    </p:spTree>
    <p:extLst>
      <p:ext uri="{BB962C8B-B14F-4D97-AF65-F5344CB8AC3E}">
        <p14:creationId xmlns:p14="http://schemas.microsoft.com/office/powerpoint/2010/main" val="3682572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Galaxies are Close Together</a:t>
            </a:r>
          </a:p>
        </p:txBody>
      </p:sp>
      <p:sp>
        <p:nvSpPr>
          <p:cNvPr id="852997" name="Oval 5"/>
          <p:cNvSpPr>
            <a:spLocks noChangeArrowheads="1"/>
          </p:cNvSpPr>
          <p:nvPr/>
        </p:nvSpPr>
        <p:spPr bwMode="auto">
          <a:xfrm>
            <a:off x="2038350" y="2152650"/>
            <a:ext cx="285750" cy="323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2998" name="Picture 6" descr="M84_M86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38300"/>
            <a:ext cx="3881438" cy="2668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3000" name="Oval 8"/>
          <p:cNvSpPr>
            <a:spLocks noChangeArrowheads="1"/>
          </p:cNvSpPr>
          <p:nvPr/>
        </p:nvSpPr>
        <p:spPr bwMode="auto">
          <a:xfrm>
            <a:off x="2438400" y="2409825"/>
            <a:ext cx="285750" cy="323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3001" name="Oval 9"/>
          <p:cNvSpPr>
            <a:spLocks noChangeArrowheads="1"/>
          </p:cNvSpPr>
          <p:nvPr/>
        </p:nvSpPr>
        <p:spPr bwMode="auto">
          <a:xfrm>
            <a:off x="2381250" y="3943350"/>
            <a:ext cx="285750" cy="323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3002" name="Oval 10"/>
          <p:cNvSpPr>
            <a:spLocks noChangeArrowheads="1"/>
          </p:cNvSpPr>
          <p:nvPr/>
        </p:nvSpPr>
        <p:spPr bwMode="auto">
          <a:xfrm>
            <a:off x="3486150" y="2981325"/>
            <a:ext cx="285750" cy="323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3003" name="Oval 11"/>
          <p:cNvSpPr>
            <a:spLocks noChangeArrowheads="1"/>
          </p:cNvSpPr>
          <p:nvPr/>
        </p:nvSpPr>
        <p:spPr bwMode="auto">
          <a:xfrm>
            <a:off x="1066800" y="3286125"/>
            <a:ext cx="285750" cy="323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3004" name="Text Box 12"/>
          <p:cNvSpPr txBox="1">
            <a:spLocks noChangeArrowheads="1"/>
          </p:cNvSpPr>
          <p:nvPr/>
        </p:nvSpPr>
        <p:spPr bwMode="auto">
          <a:xfrm>
            <a:off x="1431925" y="4895850"/>
            <a:ext cx="4044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Unlike stars, they run into each other.</a:t>
            </a:r>
          </a:p>
          <a:p>
            <a:endParaRPr lang="en-US" altLang="en-US"/>
          </a:p>
          <a:p>
            <a:r>
              <a:rPr lang="en-US" altLang="en-US"/>
              <a:t>30,000pc wide, but only 500,000pc apart</a:t>
            </a:r>
          </a:p>
          <a:p>
            <a:r>
              <a:rPr lang="en-US" altLang="en-US"/>
              <a:t>Stars million miles wide but trillions apart</a:t>
            </a:r>
          </a:p>
        </p:txBody>
      </p:sp>
    </p:spTree>
    <p:extLst>
      <p:ext uri="{BB962C8B-B14F-4D97-AF65-F5344CB8AC3E}">
        <p14:creationId xmlns:p14="http://schemas.microsoft.com/office/powerpoint/2010/main" val="1445770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8" name="Rectangle 6"/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8229600" cy="828675"/>
          </a:xfrm>
        </p:spPr>
        <p:txBody>
          <a:bodyPr/>
          <a:lstStyle/>
          <a:p>
            <a:r>
              <a:rPr lang="en-US" altLang="en-US"/>
              <a:t>Bullseye!</a:t>
            </a:r>
          </a:p>
        </p:txBody>
      </p:sp>
      <p:pic>
        <p:nvPicPr>
          <p:cNvPr id="878597" name="Picture 5" descr="1995-02-a-web_print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" y="925513"/>
            <a:ext cx="8870950" cy="5932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6833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58794" name="2002-09-a-low_mpeg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401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8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587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79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8794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56069" name="Picture 5" descr="1322_2006a_p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4300" y="1600200"/>
            <a:ext cx="637381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3509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 of Galaxies</a:t>
            </a:r>
          </a:p>
        </p:txBody>
      </p:sp>
      <p:pic>
        <p:nvPicPr>
          <p:cNvPr id="859144" name="Picture 8" descr="1322_2108a_p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" y="1900238"/>
            <a:ext cx="36576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48" name="Picture 12" descr="1322_2108b_p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250" y="1900238"/>
            <a:ext cx="3644900" cy="3657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5511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X-ray Clusters</a:t>
            </a:r>
          </a:p>
        </p:txBody>
      </p:sp>
      <p:pic>
        <p:nvPicPr>
          <p:cNvPr id="893957" name="Picture 5" descr="1322_2108b_p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25" y="2033588"/>
            <a:ext cx="2092325" cy="2100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3960" name="Text Box 8"/>
          <p:cNvSpPr txBox="1">
            <a:spLocks noChangeArrowheads="1"/>
          </p:cNvSpPr>
          <p:nvPr/>
        </p:nvSpPr>
        <p:spPr bwMode="auto">
          <a:xfrm>
            <a:off x="4289425" y="27336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893962" name="Text Box 10"/>
          <p:cNvSpPr txBox="1">
            <a:spLocks noChangeArrowheads="1"/>
          </p:cNvSpPr>
          <p:nvPr/>
        </p:nvSpPr>
        <p:spPr bwMode="auto">
          <a:xfrm>
            <a:off x="3470275" y="2009775"/>
            <a:ext cx="52324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Over last 10 Billion years there have been many</a:t>
            </a:r>
          </a:p>
          <a:p>
            <a:r>
              <a:rPr lang="en-US" altLang="en-US"/>
              <a:t>galaxy collisions in these crowded clusters.</a:t>
            </a:r>
          </a:p>
          <a:p>
            <a:endParaRPr lang="en-US" altLang="en-US"/>
          </a:p>
          <a:p>
            <a:r>
              <a:rPr lang="en-US" altLang="en-US"/>
              <a:t>When two galaxies pass through each other stars</a:t>
            </a:r>
          </a:p>
          <a:p>
            <a:r>
              <a:rPr lang="en-US" altLang="en-US"/>
              <a:t>will continue on their original path – more or less.</a:t>
            </a:r>
          </a:p>
          <a:p>
            <a:endParaRPr lang="en-US" altLang="en-US"/>
          </a:p>
          <a:p>
            <a:r>
              <a:rPr lang="en-US" altLang="en-US"/>
              <a:t>Interstellar gas clouds collide and cannot pass through</a:t>
            </a:r>
          </a:p>
          <a:p>
            <a:r>
              <a:rPr lang="en-US" altLang="en-US"/>
              <a:t>each other.  They get stripped and pass into the</a:t>
            </a:r>
          </a:p>
          <a:p>
            <a:r>
              <a:rPr lang="en-US" altLang="en-US"/>
              <a:t>gravitational well of the cluster.  This fills with very</a:t>
            </a:r>
          </a:p>
          <a:p>
            <a:r>
              <a:rPr lang="en-US" altLang="en-US"/>
              <a:t>hot shocked gas over time.</a:t>
            </a:r>
          </a:p>
          <a:p>
            <a:endParaRPr lang="en-US" altLang="en-US"/>
          </a:p>
          <a:p>
            <a:r>
              <a:rPr lang="en-US" altLang="en-US"/>
              <a:t>So hot it emits x-rays.</a:t>
            </a:r>
          </a:p>
          <a:p>
            <a:r>
              <a:rPr lang="en-US" altLang="en-US"/>
              <a:t>Shows matter distribution.  (Mostly dark matter again.)</a:t>
            </a:r>
          </a:p>
        </p:txBody>
      </p:sp>
    </p:spTree>
    <p:extLst>
      <p:ext uri="{BB962C8B-B14F-4D97-AF65-F5344CB8AC3E}">
        <p14:creationId xmlns:p14="http://schemas.microsoft.com/office/powerpoint/2010/main" val="272813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419D9B"/>
                </a:solidFill>
              </a:rPr>
              <a:t>Kepler’s Supernova - 1604</a:t>
            </a:r>
          </a:p>
        </p:txBody>
      </p:sp>
      <p:pic>
        <p:nvPicPr>
          <p:cNvPr id="124931" name="Picture 3" descr="kepler_comp_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50963"/>
            <a:ext cx="4792662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Coalescence</a:t>
            </a:r>
          </a:p>
        </p:txBody>
      </p:sp>
      <p:pic>
        <p:nvPicPr>
          <p:cNvPr id="863240" name="Picture 8" descr="1322_2010_p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8413" y="1519238"/>
            <a:ext cx="3743325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3244" name="Text Box 12"/>
          <p:cNvSpPr txBox="1">
            <a:spLocks noChangeArrowheads="1"/>
          </p:cNvSpPr>
          <p:nvPr/>
        </p:nvSpPr>
        <p:spPr bwMode="auto">
          <a:xfrm>
            <a:off x="1498600" y="5572125"/>
            <a:ext cx="626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After galaxies collide, on average, the friction causes them to drop</a:t>
            </a:r>
          </a:p>
          <a:p>
            <a:r>
              <a:rPr lang="en-US" altLang="en-US"/>
              <a:t>down toward the center.  Eventually they settle to the bottom.</a:t>
            </a:r>
          </a:p>
        </p:txBody>
      </p:sp>
    </p:spTree>
    <p:extLst>
      <p:ext uri="{BB962C8B-B14F-4D97-AF65-F5344CB8AC3E}">
        <p14:creationId xmlns:p14="http://schemas.microsoft.com/office/powerpoint/2010/main" val="508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CD Galaxy</a:t>
            </a:r>
          </a:p>
        </p:txBody>
      </p:sp>
      <p:pic>
        <p:nvPicPr>
          <p:cNvPr id="898052" name="Picture 4" descr="GA40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1528763"/>
            <a:ext cx="5267325" cy="3552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8054" name="Text Box 6"/>
          <p:cNvSpPr txBox="1">
            <a:spLocks noChangeArrowheads="1"/>
          </p:cNvSpPr>
          <p:nvPr/>
        </p:nvSpPr>
        <p:spPr bwMode="auto">
          <a:xfrm>
            <a:off x="3013075" y="5543550"/>
            <a:ext cx="294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 Galactic Cannibal</a:t>
            </a:r>
          </a:p>
          <a:p>
            <a:r>
              <a:rPr lang="en-US" altLang="en-US"/>
              <a:t>M87 has eaten 100 of its own.</a:t>
            </a:r>
          </a:p>
        </p:txBody>
      </p:sp>
    </p:spTree>
    <p:extLst>
      <p:ext uri="{BB962C8B-B14F-4D97-AF65-F5344CB8AC3E}">
        <p14:creationId xmlns:p14="http://schemas.microsoft.com/office/powerpoint/2010/main" val="11479402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Gravitational Lenses</a:t>
            </a:r>
          </a:p>
        </p:txBody>
      </p:sp>
      <p:pic>
        <p:nvPicPr>
          <p:cNvPr id="869381" name="Picture 5" descr="1322_2110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1150" y="1685925"/>
            <a:ext cx="236061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9384" name="Text Box 8"/>
          <p:cNvSpPr txBox="1">
            <a:spLocks noChangeArrowheads="1"/>
          </p:cNvSpPr>
          <p:nvPr/>
        </p:nvSpPr>
        <p:spPr bwMode="auto">
          <a:xfrm>
            <a:off x="4956175" y="2447925"/>
            <a:ext cx="3282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Einstein predicted light bends</a:t>
            </a:r>
          </a:p>
          <a:p>
            <a:r>
              <a:rPr lang="en-US" altLang="en-US"/>
              <a:t>as it goes around massive objects.</a:t>
            </a:r>
          </a:p>
          <a:p>
            <a:endParaRPr lang="en-US" altLang="en-US"/>
          </a:p>
          <a:p>
            <a:r>
              <a:rPr lang="en-US" altLang="en-US"/>
              <a:t>Just like an orbiting body.</a:t>
            </a:r>
          </a:p>
        </p:txBody>
      </p:sp>
    </p:spTree>
    <p:extLst>
      <p:ext uri="{BB962C8B-B14F-4D97-AF65-F5344CB8AC3E}">
        <p14:creationId xmlns:p14="http://schemas.microsoft.com/office/powerpoint/2010/main" val="35795566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66309" name="Picture 5" descr="1322_2109_p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8225" y="1600200"/>
            <a:ext cx="45259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8220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72453" name="Picture 5" descr="1322_211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" y="1549400"/>
            <a:ext cx="8909050" cy="455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6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Distance Scale</a:t>
            </a:r>
          </a:p>
        </p:txBody>
      </p:sp>
    </p:spTree>
    <p:extLst>
      <p:ext uri="{BB962C8B-B14F-4D97-AF65-F5344CB8AC3E}">
        <p14:creationId xmlns:p14="http://schemas.microsoft.com/office/powerpoint/2010/main" val="44572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419D9B"/>
                </a:solidFill>
              </a:rPr>
              <a:t>Tycho’s Supernova - 1579</a:t>
            </a:r>
          </a:p>
        </p:txBody>
      </p:sp>
      <p:pic>
        <p:nvPicPr>
          <p:cNvPr id="126979" name="Picture 3" descr="tyc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rgbClr val="419D9B"/>
                </a:solidFill>
              </a:rPr>
              <a:t>The Crab Nebula</a:t>
            </a:r>
            <a:br>
              <a:rPr lang="en-US" altLang="en-US" sz="4000" smtClean="0">
                <a:solidFill>
                  <a:srgbClr val="419D9B"/>
                </a:solidFill>
              </a:rPr>
            </a:br>
            <a:r>
              <a:rPr lang="en-US" altLang="en-US" sz="4000" smtClean="0">
                <a:solidFill>
                  <a:srgbClr val="419D9B"/>
                </a:solidFill>
              </a:rPr>
              <a:t>Supernova 1054</a:t>
            </a:r>
          </a:p>
        </p:txBody>
      </p:sp>
      <p:pic>
        <p:nvPicPr>
          <p:cNvPr id="129027" name="Picture 3" descr="cr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808163"/>
            <a:ext cx="44386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4" descr="crab_xray_widef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808163"/>
            <a:ext cx="42513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1347788" y="5792788"/>
            <a:ext cx="1397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19D9B"/>
                </a:solidFill>
                <a:latin typeface="Times New Roman" panose="02020603050405020304" pitchFamily="18" charset="0"/>
              </a:rPr>
              <a:t>Visible Light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5919788" y="58928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19D9B"/>
                </a:solidFill>
                <a:latin typeface="Times New Roman" panose="02020603050405020304" pitchFamily="18" charset="0"/>
              </a:rPr>
              <a:t>X-rays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419D9B"/>
                </a:solidFill>
              </a:rPr>
              <a:t>SN 1006</a:t>
            </a:r>
          </a:p>
        </p:txBody>
      </p:sp>
      <p:pic>
        <p:nvPicPr>
          <p:cNvPr id="131075" name="Picture 3" descr="sn1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716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4460</TotalTime>
  <Words>653</Words>
  <Application>Microsoft Office PowerPoint</Application>
  <PresentationFormat>On-screen Show (4:3)</PresentationFormat>
  <Paragraphs>215</Paragraphs>
  <Slides>65</Slides>
  <Notes>65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Broadway BT</vt:lpstr>
      <vt:lpstr>Symbol</vt:lpstr>
      <vt:lpstr>Times New Roman</vt:lpstr>
      <vt:lpstr>Wingdings</vt:lpstr>
      <vt:lpstr>Default Design</vt:lpstr>
      <vt:lpstr>ASTR 1020 – April 6</vt:lpstr>
      <vt:lpstr>Supernova Remnants</vt:lpstr>
      <vt:lpstr>SN1987A First Naked Eye Supernova since 1604</vt:lpstr>
      <vt:lpstr>SN1987A Now</vt:lpstr>
      <vt:lpstr>Cassiopeia A</vt:lpstr>
      <vt:lpstr>Kepler’s Supernova - 1604</vt:lpstr>
      <vt:lpstr>Tycho’s Supernova - 1579</vt:lpstr>
      <vt:lpstr>The Crab Nebula Supernova 1054</vt:lpstr>
      <vt:lpstr>SN 1006</vt:lpstr>
      <vt:lpstr>Puppis A</vt:lpstr>
      <vt:lpstr>Vela SNR (and Puppis)</vt:lpstr>
      <vt:lpstr>Cygnus Loop</vt:lpstr>
      <vt:lpstr>Entire Sky in Soft X-rays</vt:lpstr>
      <vt:lpstr>Super Bubbles</vt:lpstr>
      <vt:lpstr>PowerPoint Presentation</vt:lpstr>
      <vt:lpstr>Galactic Fountain</vt:lpstr>
      <vt:lpstr>Galaxies</vt:lpstr>
      <vt:lpstr>Local Group</vt:lpstr>
      <vt:lpstr>M31  The Great Nebula in Andromeda</vt:lpstr>
      <vt:lpstr>M33 The Third Wheel of the Local Group</vt:lpstr>
      <vt:lpstr>Our Region</vt:lpstr>
      <vt:lpstr>Brightest Seen Through Telescopes</vt:lpstr>
      <vt:lpstr>PowerPoint Presentation</vt:lpstr>
      <vt:lpstr>PowerPoint Presentation</vt:lpstr>
      <vt:lpstr>Hubble Sequence</vt:lpstr>
      <vt:lpstr>PowerPoint Presentation</vt:lpstr>
      <vt:lpstr>PowerPoint Presentation</vt:lpstr>
      <vt:lpstr>Elliptical Galaxy</vt:lpstr>
      <vt:lpstr>Elliptical</vt:lpstr>
      <vt:lpstr>Sombrero Galaxy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M87 in Virgo Cluster</vt:lpstr>
      <vt:lpstr>PowerPoint Presentation</vt:lpstr>
      <vt:lpstr>PowerPoint Presentation</vt:lpstr>
      <vt:lpstr>PowerPoint Presentation</vt:lpstr>
      <vt:lpstr>Mass of Galaxies</vt:lpstr>
      <vt:lpstr>Rotation Curves</vt:lpstr>
      <vt:lpstr>Dark Matter</vt:lpstr>
      <vt:lpstr>Dark Matter</vt:lpstr>
      <vt:lpstr>What is Dark Matter?</vt:lpstr>
      <vt:lpstr>Galaxies are Close Together</vt:lpstr>
      <vt:lpstr>Bullseye!</vt:lpstr>
      <vt:lpstr>PowerPoint Presentation</vt:lpstr>
      <vt:lpstr>PowerPoint Presentation</vt:lpstr>
      <vt:lpstr>Cluster of Galaxies</vt:lpstr>
      <vt:lpstr>X-ray Clusters</vt:lpstr>
      <vt:lpstr>Coalescence</vt:lpstr>
      <vt:lpstr>CD Galaxy</vt:lpstr>
      <vt:lpstr>Gravitational Lenses</vt:lpstr>
      <vt:lpstr>PowerPoint Presentation</vt:lpstr>
      <vt:lpstr>PowerPoint Presentation</vt:lpstr>
      <vt:lpstr>The Distance Scale</vt:lpstr>
    </vt:vector>
  </TitlesOfParts>
  <Company>University of Colorado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</dc:title>
  <dc:creator>Webster Cash</dc:creator>
  <cp:lastModifiedBy>Webster C Cash</cp:lastModifiedBy>
  <cp:revision>439</cp:revision>
  <dcterms:created xsi:type="dcterms:W3CDTF">2003-01-16T15:57:16Z</dcterms:created>
  <dcterms:modified xsi:type="dcterms:W3CDTF">2017-04-05T19:59:25Z</dcterms:modified>
</cp:coreProperties>
</file>