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0"/>
  </p:notesMasterIdLst>
  <p:sldIdLst>
    <p:sldId id="1457" r:id="rId2"/>
    <p:sldId id="1849" r:id="rId3"/>
    <p:sldId id="1897" r:id="rId4"/>
    <p:sldId id="1839" r:id="rId5"/>
    <p:sldId id="1842" r:id="rId6"/>
    <p:sldId id="1880" r:id="rId7"/>
    <p:sldId id="1934" r:id="rId8"/>
    <p:sldId id="1948" r:id="rId9"/>
    <p:sldId id="1923" r:id="rId10"/>
    <p:sldId id="1899" r:id="rId11"/>
    <p:sldId id="1886" r:id="rId12"/>
    <p:sldId id="1922" r:id="rId13"/>
    <p:sldId id="1947" r:id="rId14"/>
    <p:sldId id="1949" r:id="rId15"/>
    <p:sldId id="1950" r:id="rId16"/>
    <p:sldId id="1938" r:id="rId17"/>
    <p:sldId id="1937" r:id="rId18"/>
    <p:sldId id="1946" r:id="rId19"/>
    <p:sldId id="1929" r:id="rId20"/>
    <p:sldId id="1930" r:id="rId21"/>
    <p:sldId id="1931" r:id="rId22"/>
    <p:sldId id="1932" r:id="rId23"/>
    <p:sldId id="1933" r:id="rId24"/>
    <p:sldId id="1902" r:id="rId25"/>
    <p:sldId id="1838" r:id="rId26"/>
    <p:sldId id="1944" r:id="rId27"/>
    <p:sldId id="1924" r:id="rId28"/>
    <p:sldId id="1945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AD03"/>
    <a:srgbClr val="ECFFE6"/>
    <a:srgbClr val="33CCFF"/>
    <a:srgbClr val="008000"/>
    <a:srgbClr val="CC3399"/>
    <a:srgbClr val="FFFF66"/>
    <a:srgbClr val="FF3300"/>
    <a:srgbClr val="03FCFF"/>
    <a:srgbClr val="04FF0F"/>
    <a:srgbClr val="FCF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88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180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C1871B5-F9A0-7745-BB46-A9087EE67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53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0C4449-EF52-514D-9649-1EAFDBE8B9F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826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26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62976-A1B5-6A4D-A687-0F2BBFBDBC15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3126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126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AADFE-634A-1047-8D7B-BEE463D7D110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85200F-9169-3D43-BCEA-6132A74B6FF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C96153-EA70-A94D-B5A5-A2A2DB640F07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B71078-78C0-6641-8186-1B7597F5467C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C8B88-3D5C-9544-8D7C-29CC69391E10}" type="slidenum">
              <a:rPr lang="en-US"/>
              <a:pPr/>
              <a:t>24</a:t>
            </a:fld>
            <a:endParaRPr lang="en-US"/>
          </a:p>
        </p:txBody>
      </p:sp>
      <p:sp>
        <p:nvSpPr>
          <p:cNvPr id="2994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94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BEB14E-1EB0-1A45-B5D6-5B66C95FB7C2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951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1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BEB14E-1EB0-1A45-B5D6-5B66C95FB7C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951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1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588A4D-C2B0-7F42-91CE-A28070BAFA5D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3324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E300BD-E79E-F241-A145-6641E0EF8F30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053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53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2CA598-E0B2-3B43-8258-B8696EC65463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33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6D70D2-2CBC-5E41-A3BD-AE8D30FDD783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3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8CA35-C749-0246-81C4-F2E7EA76F57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38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56B8F1-853B-2042-B29C-599AE05FC0E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4F85AB-564D-7C41-88FF-7895C9D171BD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13798-C0FB-5048-AC87-FD90B60A1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332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8F42A-91BE-E344-BEA0-BEB6490CC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8431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AA1E8-9E00-6244-BDF4-C22E334EC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7032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8952A-D239-1444-BA30-B4166C91B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4992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C5EF7-B9C7-1D46-AABE-D649B7E14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55066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ED9C-BBCC-F947-85AE-95745A50D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321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6FE4-B2DA-9849-9CCF-92FD32F3D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78629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C1A0-70F0-0F4D-8BB9-00F1FD70A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4490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7764F-A9C3-5949-A2B3-ED9C06ACE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1273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47C56-E055-A34D-AE81-FFF739CEC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7557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02E3D-1E60-9540-A7A4-8DA18E02E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8121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5123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4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5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C00381-E91C-4243-9626-67B714684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  <a:cs typeface="ＭＳ Ｐゴシック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Genev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6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_CMZ_385_3.5__24um_70um_250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5020"/>
            <a:ext cx="9144000" cy="3338580"/>
          </a:xfrm>
          <a:prstGeom prst="rect">
            <a:avLst/>
          </a:prstGeom>
        </p:spPr>
      </p:pic>
      <p:sp>
        <p:nvSpPr>
          <p:cNvPr id="2825219" name="Rectangle 3"/>
          <p:cNvSpPr>
            <a:spLocks noChangeArrowheads="1"/>
          </p:cNvSpPr>
          <p:nvPr/>
        </p:nvSpPr>
        <p:spPr bwMode="auto">
          <a:xfrm>
            <a:off x="388938" y="3352800"/>
            <a:ext cx="8983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chemeClr val="hlink"/>
                </a:solidFill>
                <a:cs typeface="+mn-cs"/>
              </a:rPr>
              <a:t>                          </a:t>
            </a:r>
          </a:p>
        </p:txBody>
      </p:sp>
      <p:sp>
        <p:nvSpPr>
          <p:cNvPr id="2825220" name="Text Box 4"/>
          <p:cNvSpPr txBox="1">
            <a:spLocks noChangeArrowheads="1"/>
          </p:cNvSpPr>
          <p:nvPr/>
        </p:nvSpPr>
        <p:spPr bwMode="auto">
          <a:xfrm>
            <a:off x="914400" y="5606296"/>
            <a:ext cx="79248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rgbClr val="FF3300"/>
              </a:solidFill>
              <a:cs typeface="+mn-cs"/>
            </a:endParaRPr>
          </a:p>
          <a:p>
            <a:pPr>
              <a:defRPr/>
            </a:pPr>
            <a:r>
              <a:rPr lang="en-US" sz="1800" b="1" dirty="0">
                <a:solidFill>
                  <a:srgbClr val="FFFF66"/>
                </a:solidFill>
                <a:cs typeface="+mn-cs"/>
              </a:rPr>
              <a:t> </a:t>
            </a:r>
            <a:r>
              <a:rPr lang="en-US" sz="1600" b="1" baseline="30000" dirty="0">
                <a:solidFill>
                  <a:srgbClr val="FFFF66"/>
                </a:solidFill>
                <a:latin typeface="Geneva" charset="0"/>
                <a:cs typeface="+mn-cs"/>
              </a:rPr>
              <a:t>1</a:t>
            </a:r>
            <a:r>
              <a:rPr lang="en-US" sz="1600" b="1" dirty="0">
                <a:solidFill>
                  <a:srgbClr val="FFFF66"/>
                </a:solidFill>
                <a:latin typeface="Geneva" charset="0"/>
                <a:cs typeface="+mn-cs"/>
              </a:rPr>
              <a:t>Center for Astrophysics and Space Astronomy (CASA)</a:t>
            </a:r>
          </a:p>
          <a:p>
            <a:pPr>
              <a:defRPr/>
            </a:pPr>
            <a:r>
              <a:rPr lang="en-US" sz="1600" b="1" dirty="0">
                <a:solidFill>
                  <a:srgbClr val="FFFF66"/>
                </a:solidFill>
                <a:latin typeface="Geneva" charset="0"/>
                <a:cs typeface="+mn-cs"/>
              </a:rPr>
              <a:t>  Department of Astrophysical and Planetary Sciences (APS) </a:t>
            </a:r>
          </a:p>
          <a:p>
            <a:pPr>
              <a:defRPr/>
            </a:pPr>
            <a:r>
              <a:rPr lang="en-US" sz="1600" b="1" dirty="0">
                <a:solidFill>
                  <a:srgbClr val="FFFF66"/>
                </a:solidFill>
                <a:latin typeface="Geneva" charset="0"/>
                <a:cs typeface="+mn-cs"/>
              </a:rPr>
              <a:t>  University of Colorado,  Boulder</a:t>
            </a:r>
            <a:endParaRPr lang="en-US" sz="1800" b="1" dirty="0">
              <a:solidFill>
                <a:srgbClr val="FFFF66"/>
              </a:solidFill>
              <a:cs typeface="+mn-cs"/>
            </a:endParaRPr>
          </a:p>
          <a:p>
            <a:pPr>
              <a:defRPr/>
            </a:pPr>
            <a:endParaRPr lang="en-US" sz="2000" b="1" dirty="0">
              <a:solidFill>
                <a:srgbClr val="FFFF66"/>
              </a:solidFill>
              <a:cs typeface="+mn-cs"/>
            </a:endParaRPr>
          </a:p>
          <a:p>
            <a:pPr algn="ctr">
              <a:defRPr/>
            </a:pPr>
            <a:endParaRPr lang="en-US" b="1" i="1" baseline="30000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2825221" name="Text Box 5"/>
          <p:cNvSpPr txBox="1">
            <a:spLocks noChangeArrowheads="1"/>
          </p:cNvSpPr>
          <p:nvPr/>
        </p:nvSpPr>
        <p:spPr bwMode="auto">
          <a:xfrm>
            <a:off x="-25400" y="-304800"/>
            <a:ext cx="8991600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3200" b="1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3200" b="1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Galactic Center Star Formation:</a:t>
            </a:r>
          </a:p>
          <a:p>
            <a:pPr algn="ctr">
              <a:defRPr/>
            </a:pPr>
            <a:r>
              <a:rPr lang="en-US" sz="28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How &amp; at What </a:t>
            </a:r>
            <a:r>
              <a:rPr lang="en-US" sz="28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Rate?</a:t>
            </a:r>
            <a:endParaRPr lang="en-US" sz="2800" b="1" i="1" dirty="0">
              <a:solidFill>
                <a:srgbClr val="FF66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sz="3200" b="1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John Bally</a:t>
            </a:r>
            <a:r>
              <a:rPr lang="en-US" sz="2000" b="1" i="1" baseline="30000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1</a:t>
            </a:r>
            <a:endParaRPr lang="en-US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sz="2000" b="1" i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sz="2000" b="1" i="1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sz="2000" b="1" i="1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sz="2000" b="1" i="1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b="1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endParaRPr lang="en-US" b="1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700" y="171450"/>
            <a:ext cx="93599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3FCFF"/>
                </a:solidFill>
                <a:latin typeface="Geneva" charset="0"/>
              </a:rPr>
              <a:t>Conveyor Belt of Star Formation ?:</a:t>
            </a:r>
          </a:p>
          <a:p>
            <a:pPr>
              <a:defRPr/>
            </a:pPr>
            <a:r>
              <a:rPr lang="en-US" sz="28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800" b="1" dirty="0" smtClean="0">
                <a:solidFill>
                  <a:srgbClr val="03FCFF"/>
                </a:solidFill>
                <a:latin typeface="Geneva" charset="0"/>
              </a:rPr>
              <a:t>  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Close passage to </a:t>
            </a:r>
            <a:r>
              <a:rPr lang="en-US" b="1" dirty="0" err="1" smtClean="0">
                <a:solidFill>
                  <a:srgbClr val="FFFF66"/>
                </a:solidFill>
                <a:latin typeface="Geneva" charset="0"/>
              </a:rPr>
              <a:t>Sgr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 A =&gt; tidal compression</a:t>
            </a:r>
          </a:p>
          <a:p>
            <a:pPr>
              <a:defRPr/>
            </a:pPr>
            <a:r>
              <a:rPr lang="en-US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      Brick =&gt; “</a:t>
            </a:r>
            <a:r>
              <a:rPr lang="en-US" b="1" dirty="0" err="1" smtClean="0">
                <a:solidFill>
                  <a:srgbClr val="FFFF66"/>
                </a:solidFill>
                <a:latin typeface="Geneva" charset="0"/>
              </a:rPr>
              <a:t>Bricklets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 “c” =&gt; “e/f” =&gt; </a:t>
            </a:r>
            <a:r>
              <a:rPr lang="en-US" b="1" dirty="0" err="1" smtClean="0">
                <a:solidFill>
                  <a:srgbClr val="FFFF66"/>
                </a:solidFill>
                <a:latin typeface="Geneva" charset="0"/>
              </a:rPr>
              <a:t>Sgr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 B2 =&gt;  SgrB1</a:t>
            </a:r>
          </a:p>
          <a:p>
            <a:pPr>
              <a:defRPr/>
            </a:pPr>
            <a:endParaRPr lang="en-US" sz="2000" b="1" dirty="0">
              <a:latin typeface="Geneva" charset="0"/>
            </a:endParaRPr>
          </a:p>
          <a:p>
            <a:pPr>
              <a:defRPr/>
            </a:pPr>
            <a:r>
              <a:rPr lang="en-US" sz="2000" b="1" dirty="0" smtClean="0">
                <a:latin typeface="Geneva" charset="0"/>
              </a:rPr>
              <a:t>                                                                  (Barnes et al. 2017; 2019)       </a:t>
            </a:r>
            <a:endParaRPr lang="en-US" b="1" dirty="0">
              <a:latin typeface="Geneva" charset="0"/>
            </a:endParaRPr>
          </a:p>
        </p:txBody>
      </p:sp>
      <p:pic>
        <p:nvPicPr>
          <p:cNvPr id="2" name="Picture 1" descr="CMZ_converyor_Barnes_201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7102"/>
            <a:ext cx="9144000" cy="45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Z_Kruijssen_Dale_Longmore_15_3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400"/>
            <a:ext cx="9144000" cy="6502218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168275"/>
            <a:ext cx="8305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chemeClr val="bg1"/>
                </a:solidFill>
                <a:latin typeface="Geneva" charset="0"/>
              </a:rPr>
              <a:t>Kruijssen</a:t>
            </a:r>
            <a:r>
              <a:rPr lang="en-US" sz="2000" b="1" dirty="0">
                <a:solidFill>
                  <a:schemeClr val="bg1"/>
                </a:solidFill>
                <a:latin typeface="Geneva" charset="0"/>
              </a:rPr>
              <a:t>, Dale, &amp; </a:t>
            </a:r>
            <a:r>
              <a:rPr lang="en-US" sz="2000" b="1" dirty="0" err="1">
                <a:solidFill>
                  <a:schemeClr val="bg1"/>
                </a:solidFill>
                <a:latin typeface="Geneva" charset="0"/>
              </a:rPr>
              <a:t>Longmore</a:t>
            </a:r>
            <a:r>
              <a:rPr lang="en-US" sz="2000" b="1" dirty="0">
                <a:solidFill>
                  <a:schemeClr val="bg1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Geneva" charset="0"/>
              </a:rPr>
              <a:t>2015, </a:t>
            </a:r>
            <a:r>
              <a:rPr lang="en-US" sz="2000" b="1" dirty="0" err="1" smtClean="0">
                <a:solidFill>
                  <a:schemeClr val="bg1"/>
                </a:solidFill>
                <a:latin typeface="Geneva" charset="0"/>
              </a:rPr>
              <a:t>Kruijssen</a:t>
            </a:r>
            <a:r>
              <a:rPr lang="en-US" sz="2000" b="1" dirty="0" smtClean="0">
                <a:solidFill>
                  <a:schemeClr val="bg1"/>
                </a:solidFill>
                <a:latin typeface="Geneva" charset="0"/>
              </a:rPr>
              <a:t> et al.  2019 </a:t>
            </a:r>
            <a:endParaRPr lang="en-US" b="1" dirty="0">
              <a:solidFill>
                <a:schemeClr val="bg1"/>
              </a:solidFill>
              <a:latin typeface="Geneva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685800" y="3505200"/>
            <a:ext cx="228600" cy="609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6172200" y="4572000"/>
            <a:ext cx="990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 flipV="1">
            <a:off x="3238500" y="5334000"/>
            <a:ext cx="9906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685800" y="1905000"/>
            <a:ext cx="38100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7467600" y="4953000"/>
            <a:ext cx="6858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>
            <a:off x="5943600" y="5638800"/>
            <a:ext cx="6858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3429000" y="688915"/>
            <a:ext cx="685800" cy="7308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00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gB2_Gonsburg18_3m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8229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800" y="251936"/>
            <a:ext cx="634607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 smtClean="0">
                <a:solidFill>
                  <a:schemeClr val="bg1"/>
                </a:solidFill>
                <a:latin typeface="Geneva" charset="0"/>
              </a:rPr>
              <a:t>Sgr</a:t>
            </a:r>
            <a:r>
              <a:rPr lang="en-US" sz="2000" dirty="0" smtClean="0">
                <a:solidFill>
                  <a:schemeClr val="bg1"/>
                </a:solidFill>
                <a:latin typeface="Geneva" charset="0"/>
              </a:rPr>
              <a:t> B2 starburst: 3 mm (ALMA</a:t>
            </a:r>
            <a:r>
              <a:rPr lang="en-US" sz="2000" dirty="0" smtClean="0">
                <a:solidFill>
                  <a:schemeClr val="bg1"/>
                </a:solidFill>
                <a:latin typeface="Geneva" charset="0"/>
              </a:rPr>
              <a:t>)          </a:t>
            </a:r>
            <a:r>
              <a:rPr lang="en-US" sz="1600" dirty="0" smtClean="0">
                <a:solidFill>
                  <a:srgbClr val="FF3300"/>
                </a:solidFill>
                <a:latin typeface="Geneva" charset="0"/>
              </a:rPr>
              <a:t>10</a:t>
            </a:r>
            <a:r>
              <a:rPr lang="en-US" sz="1600" baseline="30000" dirty="0" smtClean="0">
                <a:solidFill>
                  <a:srgbClr val="FF3300"/>
                </a:solidFill>
                <a:latin typeface="Geneva" charset="0"/>
              </a:rPr>
              <a:t>6</a:t>
            </a:r>
            <a:r>
              <a:rPr lang="en-US" sz="1600" dirty="0" smtClean="0">
                <a:solidFill>
                  <a:srgbClr val="FF3300"/>
                </a:solidFill>
                <a:latin typeface="Geneva" charset="0"/>
              </a:rPr>
              <a:t> M</a:t>
            </a:r>
            <a:r>
              <a:rPr lang="en-US" sz="1600" baseline="-25000" dirty="0" smtClean="0">
                <a:solidFill>
                  <a:srgbClr val="FF3300"/>
                </a:solidFill>
                <a:latin typeface="Geneva" charset="0"/>
              </a:rPr>
              <a:t>o</a:t>
            </a:r>
            <a:r>
              <a:rPr lang="en-US" sz="1600" dirty="0" smtClean="0">
                <a:solidFill>
                  <a:srgbClr val="FF3300"/>
                </a:solidFill>
                <a:latin typeface="Geneva" charset="0"/>
              </a:rPr>
              <a:t> GMC</a:t>
            </a:r>
            <a:endParaRPr lang="en-US" sz="2000" dirty="0" smtClean="0">
              <a:solidFill>
                <a:srgbClr val="FF3300"/>
              </a:solidFill>
              <a:latin typeface="Geneva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Geneva" charset="0"/>
              </a:rPr>
              <a:t>Ginsburg, et al. (2018): 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Geneva" charset="0"/>
              </a:rPr>
              <a:t>       </a:t>
            </a:r>
            <a:r>
              <a:rPr lang="en-US" sz="1600" dirty="0" smtClean="0">
                <a:solidFill>
                  <a:srgbClr val="FF0000"/>
                </a:solidFill>
                <a:latin typeface="Geneva" charset="0"/>
              </a:rPr>
              <a:t>271 </a:t>
            </a:r>
            <a:r>
              <a:rPr lang="en-US" sz="1600" dirty="0" smtClean="0">
                <a:solidFill>
                  <a:srgbClr val="FF0000"/>
                </a:solidFill>
                <a:latin typeface="Geneva" charset="0"/>
              </a:rPr>
              <a:t>cores with M</a:t>
            </a:r>
            <a:r>
              <a:rPr lang="en-US" sz="1600" baseline="-25000" dirty="0" smtClean="0">
                <a:solidFill>
                  <a:srgbClr val="FF0000"/>
                </a:solidFill>
                <a:latin typeface="Geneva" charset="0"/>
              </a:rPr>
              <a:t>*</a:t>
            </a:r>
            <a:r>
              <a:rPr lang="en-US" sz="1600" dirty="0" smtClean="0">
                <a:solidFill>
                  <a:srgbClr val="FF0000"/>
                </a:solidFill>
                <a:latin typeface="Geneva" charset="0"/>
              </a:rPr>
              <a:t> &gt; 8 </a:t>
            </a:r>
            <a:r>
              <a:rPr lang="en-US" sz="1600" dirty="0" smtClean="0">
                <a:solidFill>
                  <a:srgbClr val="FF0000"/>
                </a:solidFill>
                <a:latin typeface="Geneva" charset="0"/>
              </a:rPr>
              <a:t>M</a:t>
            </a:r>
            <a:r>
              <a:rPr lang="en-US" sz="1600" baseline="-25000" dirty="0" smtClean="0">
                <a:solidFill>
                  <a:srgbClr val="FF0000"/>
                </a:solidFill>
                <a:latin typeface="Geneva" charset="0"/>
              </a:rPr>
              <a:t>o</a:t>
            </a:r>
          </a:p>
          <a:p>
            <a:pPr>
              <a:defRPr/>
            </a:pPr>
            <a:r>
              <a:rPr lang="en-US" sz="1600" dirty="0" smtClean="0">
                <a:solidFill>
                  <a:srgbClr val="8B0045"/>
                </a:solidFill>
                <a:latin typeface="Geneva" charset="0"/>
              </a:rPr>
              <a:t>Ginsburg &amp; </a:t>
            </a:r>
            <a:r>
              <a:rPr lang="en-US" sz="1600" dirty="0" err="1" smtClean="0">
                <a:solidFill>
                  <a:srgbClr val="8B0045"/>
                </a:solidFill>
                <a:latin typeface="Geneva" charset="0"/>
              </a:rPr>
              <a:t>Kruijssen</a:t>
            </a:r>
            <a:r>
              <a:rPr lang="en-US" sz="1600" dirty="0" smtClean="0">
                <a:solidFill>
                  <a:srgbClr val="8B0045"/>
                </a:solidFill>
                <a:latin typeface="Geneva" charset="0"/>
              </a:rPr>
              <a:t> (2019)  </a:t>
            </a:r>
            <a:r>
              <a:rPr lang="en-US" sz="1600" dirty="0" smtClean="0">
                <a:solidFill>
                  <a:srgbClr val="FF0000"/>
                </a:solidFill>
                <a:latin typeface="Geneva" charset="0"/>
              </a:rPr>
              <a:t>Total mass of YSOs</a:t>
            </a:r>
            <a:r>
              <a:rPr lang="en-US" sz="1600" baseline="-25000" dirty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Geneva" charset="0"/>
              </a:rPr>
              <a:t>~ 46,000 M</a:t>
            </a:r>
            <a:r>
              <a:rPr lang="en-US" sz="1600" baseline="-25000" dirty="0" smtClean="0">
                <a:solidFill>
                  <a:srgbClr val="FF0000"/>
                </a:solidFill>
                <a:latin typeface="Geneva" charset="0"/>
              </a:rPr>
              <a:t>o 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Z_SgrB2_ALMA_3mm_Ginsburg2018_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01" y="1676400"/>
            <a:ext cx="9200670" cy="4648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262572"/>
            <a:ext cx="7751791" cy="1477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   </a:t>
            </a:r>
            <a:r>
              <a:rPr lang="en-US" dirty="0" err="1" smtClean="0">
                <a:solidFill>
                  <a:srgbClr val="03FCFF"/>
                </a:solidFill>
                <a:latin typeface="Geneva" charset="0"/>
              </a:rPr>
              <a:t>Sgr</a:t>
            </a:r>
            <a:r>
              <a:rPr lang="en-US" dirty="0" smtClean="0">
                <a:solidFill>
                  <a:srgbClr val="03FCFF"/>
                </a:solidFill>
                <a:latin typeface="Geneva" charset="0"/>
              </a:rPr>
              <a:t> B2 starburst: 3 mm </a:t>
            </a:r>
            <a:r>
              <a:rPr lang="en-US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03FCFF"/>
                </a:solidFill>
                <a:latin typeface="Geneva" charset="0"/>
              </a:rPr>
              <a:t>dust continuum(ALMA)</a:t>
            </a: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          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~ 50 – 100 OB stars + 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40,000 M</a:t>
            </a:r>
            <a:r>
              <a:rPr lang="en-US" sz="2000" baseline="-25000" dirty="0" smtClean="0">
                <a:solidFill>
                  <a:srgbClr val="FFFF66"/>
                </a:solidFill>
                <a:latin typeface="Geneva" charset="0"/>
              </a:rPr>
              <a:t>o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 lower mass 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stars</a:t>
            </a:r>
            <a:endParaRPr lang="en-US" sz="2000" dirty="0" smtClean="0">
              <a:solidFill>
                <a:srgbClr val="FFFF66"/>
              </a:solidFill>
              <a:latin typeface="Geneva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             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83584" y="6455370"/>
            <a:ext cx="24755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Geneva" charset="0"/>
              </a:rPr>
              <a:t>Ginsburg, et al. (2018)</a:t>
            </a:r>
            <a:endParaRPr lang="en-US" sz="16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76200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FORCAST  survey of the inner CMZ 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525165"/>
            <a:ext cx="9144000" cy="6256635"/>
            <a:chOff x="0" y="525165"/>
            <a:chExt cx="9144000" cy="6256635"/>
          </a:xfrm>
        </p:grpSpPr>
        <p:pic>
          <p:nvPicPr>
            <p:cNvPr id="2" name="Picture 1" descr="CMZ_FORCAST_25_37um_Hankins_2020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95400"/>
              <a:ext cx="9144000" cy="510816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124200" y="525165"/>
              <a:ext cx="2667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 smtClean="0">
                  <a:solidFill>
                    <a:srgbClr val="FF6600"/>
                  </a:solidFill>
                  <a:latin typeface="Geneva" charset="0"/>
                </a:rPr>
                <a:t>Hankins et al. 2020</a:t>
              </a:r>
              <a:endParaRPr lang="en-US" sz="1800" dirty="0">
                <a:solidFill>
                  <a:srgbClr val="FF66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4800" y="833735"/>
              <a:ext cx="250581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rgbClr val="66FFFF"/>
                  </a:solidFill>
                  <a:latin typeface="Geneva" charset="0"/>
                </a:rPr>
                <a:t>8 um  </a:t>
              </a:r>
              <a:r>
                <a:rPr lang="en-US" sz="1800" b="1" dirty="0" smtClean="0">
                  <a:solidFill>
                    <a:srgbClr val="04FF0F"/>
                  </a:solidFill>
                  <a:latin typeface="Geneva" charset="0"/>
                </a:rPr>
                <a:t>25 um </a:t>
              </a:r>
              <a:r>
                <a:rPr lang="en-US" sz="1800" b="1" dirty="0" smtClean="0">
                  <a:solidFill>
                    <a:srgbClr val="FF0000"/>
                  </a:solidFill>
                  <a:latin typeface="Geneva" charset="0"/>
                </a:rPr>
                <a:t>37 </a:t>
              </a:r>
              <a:r>
                <a:rPr lang="en-US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1" dirty="0" smtClean="0">
                  <a:solidFill>
                    <a:srgbClr val="FF0000"/>
                  </a:solidFill>
                  <a:latin typeface="Geneva" charset="0"/>
                </a:rPr>
                <a:t>m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4800" y="6320135"/>
              <a:ext cx="26354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 smtClean="0">
                  <a:solidFill>
                    <a:srgbClr val="66FFFF"/>
                  </a:solidFill>
                  <a:latin typeface="Geneva" charset="0"/>
                </a:rPr>
                <a:t>25 </a:t>
              </a:r>
              <a:r>
                <a:rPr lang="en-US" sz="1800" b="1" dirty="0">
                  <a:solidFill>
                    <a:srgbClr val="66FFFF"/>
                  </a:solidFill>
                  <a:latin typeface="Geneva" charset="0"/>
                </a:rPr>
                <a:t>um  </a:t>
              </a:r>
              <a:r>
                <a:rPr lang="en-US" sz="1800" b="1" dirty="0" smtClean="0">
                  <a:solidFill>
                    <a:srgbClr val="04FF0F"/>
                  </a:solidFill>
                  <a:latin typeface="Geneva" charset="0"/>
                </a:rPr>
                <a:t>37 um </a:t>
              </a:r>
              <a:r>
                <a:rPr lang="en-US" sz="1800" b="1" dirty="0" smtClean="0">
                  <a:solidFill>
                    <a:srgbClr val="FF0000"/>
                  </a:solidFill>
                  <a:latin typeface="Geneva" charset="0"/>
                </a:rPr>
                <a:t>70 </a:t>
              </a:r>
              <a:r>
                <a:rPr lang="en-US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800" b="1" dirty="0" smtClean="0">
                  <a:solidFill>
                    <a:srgbClr val="FF0000"/>
                  </a:solidFill>
                  <a:latin typeface="Geneva" charset="0"/>
                </a:rPr>
                <a:t>m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1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700" y="0"/>
            <a:ext cx="9131300" cy="6858000"/>
            <a:chOff x="12700" y="0"/>
            <a:chExt cx="9131300" cy="6858000"/>
          </a:xfrm>
        </p:grpSpPr>
        <p:pic>
          <p:nvPicPr>
            <p:cNvPr id="2" name="Picture 1" descr="CMZ_FORCAST_25_37um_Hankins_2020_b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0453" y="2057400"/>
              <a:ext cx="3583547" cy="4800600"/>
            </a:xfrm>
            <a:prstGeom prst="rect">
              <a:avLst/>
            </a:prstGeom>
          </p:spPr>
        </p:pic>
        <p:pic>
          <p:nvPicPr>
            <p:cNvPr id="3" name="Picture 2" descr="CMZ_FORCAST_25_37um_Hankins_2020_c.tif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3810000"/>
              <a:ext cx="5624448" cy="3048000"/>
            </a:xfrm>
            <a:prstGeom prst="rect">
              <a:avLst/>
            </a:prstGeom>
          </p:spPr>
        </p:pic>
        <p:pic>
          <p:nvPicPr>
            <p:cNvPr id="4" name="Picture 3" descr="CMZ_FORCAST_25_37um_Hankins_2020.tif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95" t="46990" r="6111" b="10994"/>
            <a:stretch/>
          </p:blipFill>
          <p:spPr>
            <a:xfrm>
              <a:off x="533400" y="0"/>
              <a:ext cx="7835900" cy="21463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14400" y="3886200"/>
              <a:ext cx="9321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 err="1" smtClean="0">
                  <a:solidFill>
                    <a:srgbClr val="FFFF66"/>
                  </a:solidFill>
                  <a:latin typeface="Geneva" charset="0"/>
                </a:rPr>
                <a:t>Sgr</a:t>
              </a:r>
              <a:r>
                <a:rPr lang="en-US" sz="1800" b="1" dirty="0" smtClean="0">
                  <a:solidFill>
                    <a:srgbClr val="FFFF66"/>
                  </a:solidFill>
                  <a:latin typeface="Geneva" charset="0"/>
                </a:rPr>
                <a:t> B2 </a:t>
              </a:r>
              <a:endParaRPr lang="en-US" sz="1800" dirty="0">
                <a:solidFill>
                  <a:srgbClr val="FFFF66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67200" y="5943600"/>
              <a:ext cx="8491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solidFill>
                    <a:srgbClr val="FFFF66"/>
                  </a:solidFill>
                  <a:latin typeface="Geneva" charset="0"/>
                </a:rPr>
                <a:t>Sgr</a:t>
              </a:r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 B1 </a:t>
              </a:r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172200" y="4495800"/>
              <a:ext cx="121459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Quintuplet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172200" y="2133600"/>
              <a:ext cx="8771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Arches</a:t>
              </a:r>
              <a:endParaRPr lang="en-US" sz="1600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762000" y="247215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3FCFF"/>
                </a:solidFill>
                <a:latin typeface="Geneva" charset="0"/>
              </a:rPr>
              <a:t>FORCAST  survey </a:t>
            </a:r>
            <a:endParaRPr lang="en-US" b="1" dirty="0" smtClean="0">
              <a:solidFill>
                <a:srgbClr val="03FCFF"/>
              </a:solidFill>
              <a:latin typeface="Geneva" charset="0"/>
            </a:endParaRPr>
          </a:p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of </a:t>
            </a:r>
            <a:r>
              <a:rPr lang="en-US" b="1" dirty="0">
                <a:solidFill>
                  <a:srgbClr val="03FCFF"/>
                </a:solidFill>
                <a:latin typeface="Geneva" charset="0"/>
              </a:rPr>
              <a:t>the inner CMZ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219200" y="3303151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Hankins et al. 2020</a:t>
            </a:r>
            <a:endParaRPr lang="en-US" sz="1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C_Paschen_alph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0885"/>
            <a:ext cx="9144000" cy="44475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66036"/>
            <a:ext cx="8072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Arches, Quintuplet, Nuclear Star Cluster:  </a:t>
            </a:r>
            <a:r>
              <a:rPr lang="en-US" b="1" dirty="0" err="1" smtClean="0">
                <a:solidFill>
                  <a:srgbClr val="FF6600"/>
                </a:solidFill>
                <a:latin typeface="Geneva" charset="0"/>
              </a:rPr>
              <a:t>Paschen</a:t>
            </a:r>
            <a:r>
              <a:rPr lang="en-US" b="1" dirty="0" smtClean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3200" b="1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 smtClean="0">
                <a:solidFill>
                  <a:srgbClr val="FF6600"/>
                </a:solidFill>
                <a:latin typeface="Geneva" charset="0"/>
              </a:rPr>
              <a:t>: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   </a:t>
            </a:r>
          </a:p>
          <a:p>
            <a:r>
              <a:rPr lang="en-US" sz="1400" b="1" dirty="0" smtClean="0">
                <a:solidFill>
                  <a:srgbClr val="FFFF66"/>
                </a:solidFill>
                <a:latin typeface="Geneva" charset="0"/>
              </a:rPr>
              <a:t>Dong, H., Wang, Q.D., </a:t>
            </a:r>
            <a:r>
              <a:rPr lang="en-US" sz="1400" b="1" dirty="0" err="1" smtClean="0">
                <a:solidFill>
                  <a:srgbClr val="FFFF66"/>
                </a:solidFill>
                <a:latin typeface="Geneva" charset="0"/>
              </a:rPr>
              <a:t>Cotera</a:t>
            </a:r>
            <a:r>
              <a:rPr lang="en-US" sz="1400" b="1" dirty="0" smtClean="0">
                <a:solidFill>
                  <a:srgbClr val="FFFF66"/>
                </a:solidFill>
                <a:latin typeface="Geneva" charset="0"/>
              </a:rPr>
              <a:t>, A. et al. 2011;  Wang, Q.D., Dong, H., </a:t>
            </a:r>
            <a:r>
              <a:rPr lang="en-US" sz="1400" b="1" dirty="0" err="1" smtClean="0">
                <a:solidFill>
                  <a:srgbClr val="FFFF66"/>
                </a:solidFill>
                <a:latin typeface="Geneva" charset="0"/>
              </a:rPr>
              <a:t>Cotera</a:t>
            </a:r>
            <a:r>
              <a:rPr lang="en-US" sz="1400" b="1" dirty="0" smtClean="0">
                <a:solidFill>
                  <a:srgbClr val="FFFF66"/>
                </a:solidFill>
                <a:latin typeface="Geneva" charset="0"/>
              </a:rPr>
              <a:t>, A. et al. 2010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539586" y="1139165"/>
            <a:ext cx="25604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Arches cluster (~3 </a:t>
            </a:r>
            <a:r>
              <a:rPr lang="en-US" sz="1600" b="1" dirty="0" err="1" smtClean="0">
                <a:solidFill>
                  <a:srgbClr val="03FCFF"/>
                </a:solidFill>
                <a:latin typeface="Geneva" charset="0"/>
              </a:rPr>
              <a:t>Myr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)</a:t>
            </a:r>
          </a:p>
          <a:p>
            <a:r>
              <a:rPr lang="en-US" sz="16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    3x10</a:t>
            </a:r>
            <a:r>
              <a:rPr lang="en-US" sz="1600" b="1" baseline="30000" dirty="0" smtClean="0">
                <a:solidFill>
                  <a:srgbClr val="03FCFF"/>
                </a:solidFill>
                <a:latin typeface="Geneva" charset="0"/>
              </a:rPr>
              <a:t>4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1600" b="1" dirty="0">
                <a:solidFill>
                  <a:srgbClr val="03FCFF"/>
                </a:solidFill>
                <a:latin typeface="Geneva" charset="0"/>
              </a:rPr>
              <a:t>M</a:t>
            </a:r>
            <a:r>
              <a:rPr lang="en-US" sz="1600" b="1" baseline="-25000" dirty="0">
                <a:solidFill>
                  <a:srgbClr val="03FCFF"/>
                </a:solidFill>
                <a:latin typeface="Geneva" charset="0"/>
              </a:rPr>
              <a:t>o</a:t>
            </a:r>
            <a:endParaRPr lang="en-US" sz="1600" baseline="-25000" dirty="0">
              <a:solidFill>
                <a:srgbClr val="03FCFF"/>
              </a:solidFill>
            </a:endParaRPr>
          </a:p>
          <a:p>
            <a:endParaRPr lang="en-US" sz="1600" dirty="0">
              <a:solidFill>
                <a:srgbClr val="03FC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7417" y="990600"/>
            <a:ext cx="22796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Nuclear Star Cluster, </a:t>
            </a:r>
          </a:p>
          <a:p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Mini-spiral,  </a:t>
            </a:r>
            <a:r>
              <a:rPr lang="en-US" sz="1600" b="1" dirty="0" err="1" smtClean="0">
                <a:solidFill>
                  <a:srgbClr val="03FCFF"/>
                </a:solidFill>
                <a:latin typeface="Geneva" charset="0"/>
              </a:rPr>
              <a:t>Sgr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 A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*</a:t>
            </a:r>
          </a:p>
          <a:p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10</a:t>
            </a:r>
            <a:r>
              <a:rPr lang="en-US" sz="1600" b="1" baseline="30000" dirty="0">
                <a:solidFill>
                  <a:srgbClr val="03FCFF"/>
                </a:solidFill>
                <a:latin typeface="Geneva" charset="0"/>
              </a:rPr>
              <a:t>7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 M</a:t>
            </a:r>
            <a:r>
              <a:rPr lang="en-US" sz="1600" b="1" baseline="-25000" dirty="0" smtClean="0">
                <a:solidFill>
                  <a:srgbClr val="03FCFF"/>
                </a:solidFill>
                <a:latin typeface="Geneva" charset="0"/>
              </a:rPr>
              <a:t>o 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(old &amp; young)</a:t>
            </a:r>
            <a:endParaRPr lang="en-US" sz="1600" dirty="0">
              <a:solidFill>
                <a:srgbClr val="03FCFF"/>
              </a:solidFill>
            </a:endParaRPr>
          </a:p>
          <a:p>
            <a:endParaRPr lang="en-US" sz="1600" dirty="0">
              <a:solidFill>
                <a:srgbClr val="03F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6248400"/>
            <a:ext cx="3724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03FCFF"/>
                </a:solidFill>
                <a:latin typeface="Geneva" charset="0"/>
              </a:rPr>
              <a:t>Quinuplet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  cluster (~5 </a:t>
            </a:r>
            <a:r>
              <a:rPr lang="en-US" sz="1600" b="1" dirty="0" err="1" smtClean="0">
                <a:solidFill>
                  <a:srgbClr val="03FCFF"/>
                </a:solidFill>
                <a:latin typeface="Geneva" charset="0"/>
              </a:rPr>
              <a:t>Myr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) 10</a:t>
            </a:r>
            <a:r>
              <a:rPr lang="en-US" sz="1600" b="1" baseline="30000" dirty="0" smtClean="0">
                <a:solidFill>
                  <a:srgbClr val="03FCFF"/>
                </a:solidFill>
                <a:latin typeface="Geneva" charset="0"/>
              </a:rPr>
              <a:t>4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 M</a:t>
            </a:r>
            <a:r>
              <a:rPr lang="en-US" sz="1600" b="1" baseline="-25000" dirty="0" smtClean="0">
                <a:solidFill>
                  <a:srgbClr val="03FCFF"/>
                </a:solidFill>
                <a:latin typeface="Geneva" charset="0"/>
              </a:rPr>
              <a:t>o</a:t>
            </a:r>
            <a:endParaRPr lang="en-US" sz="1600" baseline="-25000" dirty="0">
              <a:solidFill>
                <a:srgbClr val="03FC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526886" y="2455907"/>
            <a:ext cx="1786271" cy="12016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33C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1422400" y="5943600"/>
            <a:ext cx="82550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33C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7924800" y="2455907"/>
            <a:ext cx="533400" cy="28018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33C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5" name="Picture 14" descr="CMZ_Nuclear_star_cluster_cluster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1073810"/>
            <a:ext cx="1371600" cy="1382097"/>
          </a:xfrm>
          <a:prstGeom prst="rect">
            <a:avLst/>
          </a:prstGeom>
        </p:spPr>
      </p:pic>
      <p:pic>
        <p:nvPicPr>
          <p:cNvPr id="16" name="Picture 15" descr="CMZ_Quintuplet_cluster.tif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5769"/>
            <a:ext cx="1422400" cy="1322231"/>
          </a:xfrm>
          <a:prstGeom prst="rect">
            <a:avLst/>
          </a:prstGeom>
        </p:spPr>
      </p:pic>
      <p:pic>
        <p:nvPicPr>
          <p:cNvPr id="17" name="Picture 16" descr="CMZ_Arches_cluster.tif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1084307"/>
            <a:ext cx="150148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Z_model_Sormani_2020_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527701"/>
            <a:ext cx="7162800" cy="6330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6036"/>
            <a:ext cx="77747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Models of the CMZ:   </a:t>
            </a:r>
            <a:r>
              <a:rPr lang="en-US" sz="1600" b="1" dirty="0" err="1" smtClean="0">
                <a:solidFill>
                  <a:srgbClr val="FFFF66"/>
                </a:solidFill>
                <a:latin typeface="Geneva" charset="0"/>
              </a:rPr>
              <a:t>Sormani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M., C. et al. 2020 arXiv2004.06731</a:t>
            </a:r>
            <a:endParaRPr lang="en-US" sz="1600" dirty="0"/>
          </a:p>
        </p:txBody>
      </p:sp>
      <p:pic>
        <p:nvPicPr>
          <p:cNvPr id="2" name="Picture 1" descr="CMZ_model_Sormani_2020_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4953000"/>
            <a:ext cx="2679078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4368224"/>
            <a:ext cx="2209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     </a:t>
            </a:r>
            <a:r>
              <a:rPr lang="en-US" sz="1400" b="1" dirty="0" smtClean="0">
                <a:solidFill>
                  <a:srgbClr val="FFFF66"/>
                </a:solidFill>
                <a:latin typeface="Geneva" charset="0"/>
              </a:rPr>
              <a:t>DLR =  </a:t>
            </a:r>
          </a:p>
          <a:p>
            <a:r>
              <a:rPr lang="en-US" sz="1400" b="1" dirty="0" smtClean="0">
                <a:solidFill>
                  <a:srgbClr val="FFFF66"/>
                </a:solidFill>
                <a:latin typeface="Geneva" charset="0"/>
              </a:rPr>
              <a:t> “Dust Lane Region”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76200" y="2590800"/>
            <a:ext cx="2209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Quasi-static SFR?             </a:t>
            </a:r>
            <a:r>
              <a:rPr lang="en-US" sz="16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~ 0.1 Mo/</a:t>
            </a:r>
            <a:r>
              <a:rPr lang="en-US" sz="1600" b="1" dirty="0" err="1" smtClean="0">
                <a:solidFill>
                  <a:srgbClr val="FFFF66"/>
                </a:solidFill>
                <a:latin typeface="Geneva" charset="0"/>
              </a:rPr>
              <a:t>yr</a:t>
            </a:r>
            <a:r>
              <a:rPr lang="en-US" sz="1200" b="1" dirty="0" smtClean="0">
                <a:solidFill>
                  <a:srgbClr val="FFFF66"/>
                </a:solidFill>
                <a:latin typeface="Geneva" charset="0"/>
              </a:rPr>
              <a:t>  </a:t>
            </a:r>
            <a:endParaRPr lang="en-US" sz="1400" b="1" dirty="0" smtClean="0">
              <a:solidFill>
                <a:srgbClr val="FFFF66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Z_model_Sormani_2020_Arches_Q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129" y="876300"/>
            <a:ext cx="6155871" cy="594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6372255"/>
            <a:ext cx="2251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solidFill>
                  <a:srgbClr val="FFAD03"/>
                </a:solidFill>
                <a:latin typeface="Geneva" charset="0"/>
              </a:rPr>
              <a:t>Sormani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, M+ 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2020</a:t>
            </a:r>
            <a:endParaRPr lang="en-US" sz="1800" dirty="0">
              <a:solidFill>
                <a:srgbClr val="FFAD0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76200"/>
            <a:ext cx="8331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3FCFF"/>
                </a:solidFill>
                <a:latin typeface="Geneva" charset="0"/>
              </a:rPr>
              <a:t>Orbits of Arches &amp; Quintuplet cluster in </a:t>
            </a:r>
            <a:r>
              <a:rPr lang="en-US" dirty="0" err="1" smtClean="0">
                <a:solidFill>
                  <a:srgbClr val="03FCFF"/>
                </a:solidFill>
                <a:latin typeface="Geneva" charset="0"/>
              </a:rPr>
              <a:t>Sormani</a:t>
            </a:r>
            <a:r>
              <a:rPr lang="en-US" dirty="0" smtClean="0">
                <a:solidFill>
                  <a:srgbClr val="03FCFF"/>
                </a:solidFill>
                <a:latin typeface="Geneva" charset="0"/>
              </a:rPr>
              <a:t> model</a:t>
            </a:r>
            <a:endParaRPr lang="en-US" baseline="-25000" dirty="0">
              <a:solidFill>
                <a:srgbClr val="03FC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876300"/>
            <a:ext cx="2569934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rgbClr val="FFFF66"/>
                </a:solidFill>
                <a:latin typeface="Geneva" charset="0"/>
              </a:rPr>
              <a:t>Arches:</a:t>
            </a:r>
            <a:endParaRPr lang="en-US" sz="2000" b="1" u="sng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V</a:t>
            </a:r>
            <a:r>
              <a:rPr lang="en-US" sz="1600" b="1" baseline="-25000" dirty="0" smtClean="0">
                <a:solidFill>
                  <a:srgbClr val="FFFF66"/>
                </a:solidFill>
                <a:latin typeface="Geneva" charset="0"/>
              </a:rPr>
              <a:t>PM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~ 172</a:t>
            </a:r>
            <a:r>
              <a:rPr lang="en-US" sz="1200" b="1" dirty="0" smtClean="0">
                <a:solidFill>
                  <a:srgbClr val="FFFF66"/>
                </a:solidFill>
                <a:latin typeface="Geneva" charset="0"/>
              </a:rPr>
              <a:t>+/-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15 km/s</a:t>
            </a:r>
          </a:p>
          <a:p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  </a:t>
            </a:r>
            <a:r>
              <a:rPr lang="en-US" sz="1600" b="1" dirty="0" err="1" smtClean="0">
                <a:solidFill>
                  <a:srgbClr val="FFFF66"/>
                </a:solidFill>
                <a:latin typeface="Geneva" charset="0"/>
              </a:rPr>
              <a:t>V</a:t>
            </a:r>
            <a:r>
              <a:rPr lang="en-US" sz="1600" b="1" baseline="-25000" dirty="0" err="1" smtClean="0">
                <a:solidFill>
                  <a:srgbClr val="FFFF66"/>
                </a:solidFill>
                <a:latin typeface="Geneva" charset="0"/>
              </a:rPr>
              <a:t>r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 ~ +80</a:t>
            </a:r>
            <a:r>
              <a:rPr lang="en-US" sz="1200" b="1" dirty="0" smtClean="0">
                <a:solidFill>
                  <a:srgbClr val="FFFF66"/>
                </a:solidFill>
                <a:latin typeface="Geneva" charset="0"/>
              </a:rPr>
              <a:t>+/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-5 km/s</a:t>
            </a:r>
          </a:p>
          <a:p>
            <a:endParaRPr lang="en-US" sz="2000" b="1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sz="1600" b="1" dirty="0" smtClean="0">
                <a:solidFill>
                  <a:srgbClr val="FFAD03"/>
                </a:solidFill>
                <a:latin typeface="Geneva" charset="0"/>
              </a:rPr>
              <a:t>Clarkson, W.I,+ 2012</a:t>
            </a:r>
            <a:endParaRPr lang="en-US" sz="1600" dirty="0">
              <a:solidFill>
                <a:srgbClr val="FFAD0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892385"/>
            <a:ext cx="2634054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>
                <a:solidFill>
                  <a:srgbClr val="FFFF66"/>
                </a:solidFill>
                <a:latin typeface="Geneva" charset="0"/>
              </a:rPr>
              <a:t>Arches:</a:t>
            </a:r>
            <a:endParaRPr lang="en-US" sz="2000" b="1" u="sng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V</a:t>
            </a:r>
            <a:r>
              <a:rPr lang="en-US" sz="1600" b="1" baseline="-25000" dirty="0" smtClean="0">
                <a:solidFill>
                  <a:srgbClr val="FFFF66"/>
                </a:solidFill>
                <a:latin typeface="Geneva" charset="0"/>
              </a:rPr>
              <a:t>PM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~ 132</a:t>
            </a:r>
            <a:r>
              <a:rPr lang="en-US" sz="1200" b="1" dirty="0" smtClean="0">
                <a:solidFill>
                  <a:srgbClr val="FFFF66"/>
                </a:solidFill>
                <a:latin typeface="Geneva" charset="0"/>
              </a:rPr>
              <a:t>+/-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15 km/s</a:t>
            </a:r>
          </a:p>
          <a:p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  </a:t>
            </a:r>
            <a:r>
              <a:rPr lang="en-US" sz="1600" b="1" dirty="0" err="1" smtClean="0">
                <a:solidFill>
                  <a:srgbClr val="FFFF66"/>
                </a:solidFill>
                <a:latin typeface="Geneva" charset="0"/>
              </a:rPr>
              <a:t>V</a:t>
            </a:r>
            <a:r>
              <a:rPr lang="en-US" sz="1600" b="1" baseline="-25000" dirty="0" err="1" smtClean="0">
                <a:solidFill>
                  <a:srgbClr val="FFFF66"/>
                </a:solidFill>
                <a:latin typeface="Geneva" charset="0"/>
              </a:rPr>
              <a:t>r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  ~+102</a:t>
            </a:r>
            <a:r>
              <a:rPr lang="en-US" sz="1400" b="1" dirty="0" smtClean="0">
                <a:solidFill>
                  <a:srgbClr val="FFFF66"/>
                </a:solidFill>
                <a:latin typeface="Geneva" charset="0"/>
              </a:rPr>
              <a:t>+/-</a:t>
            </a:r>
            <a:r>
              <a:rPr lang="en-US" sz="1600" b="1" dirty="0" smtClean="0">
                <a:solidFill>
                  <a:srgbClr val="FFFF66"/>
                </a:solidFill>
                <a:latin typeface="Geneva" charset="0"/>
              </a:rPr>
              <a:t>5 km/s</a:t>
            </a:r>
          </a:p>
          <a:p>
            <a:endParaRPr lang="en-US" sz="2000" b="1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sz="1600" b="1" dirty="0" err="1" smtClean="0">
                <a:solidFill>
                  <a:srgbClr val="FFAD03"/>
                </a:solidFill>
                <a:latin typeface="Geneva" charset="0"/>
              </a:rPr>
              <a:t>Stolte</a:t>
            </a:r>
            <a:r>
              <a:rPr lang="en-US" sz="1600" b="1" dirty="0" smtClean="0">
                <a:solidFill>
                  <a:srgbClr val="FFAD03"/>
                </a:solidFill>
                <a:latin typeface="Geneva" charset="0"/>
              </a:rPr>
              <a:t>, A,+ 2014</a:t>
            </a:r>
            <a:endParaRPr lang="en-US" sz="1600" dirty="0">
              <a:solidFill>
                <a:srgbClr val="FFAD03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019800" y="4431268"/>
            <a:ext cx="0" cy="10551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9"/>
          <p:cNvSpPr/>
          <p:nvPr/>
        </p:nvSpPr>
        <p:spPr>
          <a:xfrm rot="16200000">
            <a:off x="5540530" y="3767332"/>
            <a:ext cx="9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Geneva" charset="0"/>
              </a:rPr>
              <a:t>To Sun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Z_GCB_MeerKAT_Heywood2019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121" y="0"/>
            <a:ext cx="549607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5900" y="4953000"/>
            <a:ext cx="260840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66"/>
                </a:solidFill>
                <a:latin typeface="Geneva" charset="0"/>
              </a:rPr>
              <a:t>MeerKat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;  1 GHz</a:t>
            </a:r>
          </a:p>
          <a:p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 </a:t>
            </a:r>
          </a:p>
          <a:p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Heywood et al. 2019</a:t>
            </a:r>
          </a:p>
          <a:p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Nature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100" y="304800"/>
            <a:ext cx="3340100" cy="400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Feedback:</a:t>
            </a:r>
          </a:p>
          <a:p>
            <a:endParaRPr lang="en-US" b="1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The </a:t>
            </a:r>
            <a:r>
              <a:rPr lang="en-US" sz="2000" b="1" dirty="0" err="1" smtClean="0">
                <a:solidFill>
                  <a:srgbClr val="FFFF66"/>
                </a:solidFill>
                <a:latin typeface="Geneva" charset="0"/>
              </a:rPr>
              <a:t>Sofu-Handa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Lobe</a:t>
            </a:r>
          </a:p>
          <a:p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 </a:t>
            </a:r>
          </a:p>
          <a:p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   </a:t>
            </a:r>
            <a:r>
              <a:rPr lang="en-US" sz="1800" b="1" dirty="0" err="1" smtClean="0">
                <a:solidFill>
                  <a:srgbClr val="FF6600"/>
                </a:solidFill>
                <a:latin typeface="Geneva" charset="0"/>
              </a:rPr>
              <a:t>Sofue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 &amp; Handa1984</a:t>
            </a:r>
          </a:p>
          <a:p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   Nature</a:t>
            </a:r>
          </a:p>
          <a:p>
            <a:endParaRPr lang="en-US" sz="1800" b="1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Galactic Center Bubble</a:t>
            </a:r>
          </a:p>
          <a:p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&amp; the Arches</a:t>
            </a:r>
          </a:p>
          <a:p>
            <a:endParaRPr lang="en-US" sz="1800" b="1" dirty="0">
              <a:solidFill>
                <a:srgbClr val="FFFF66"/>
              </a:solidFill>
              <a:latin typeface="Geneva" charset="0"/>
            </a:endParaRPr>
          </a:p>
          <a:p>
            <a:endParaRPr lang="en-US" sz="1800" b="1" dirty="0" smtClean="0">
              <a:solidFill>
                <a:srgbClr val="FFFF66"/>
              </a:solidFill>
              <a:latin typeface="Geneva" charset="0"/>
            </a:endParaRPr>
          </a:p>
          <a:p>
            <a:endParaRPr lang="en-US" sz="1800" b="1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1800" b="1" dirty="0" err="1" smtClean="0">
                <a:solidFill>
                  <a:srgbClr val="FFFF66"/>
                </a:solidFill>
                <a:latin typeface="Geneva" charset="0"/>
              </a:rPr>
              <a:t>Sgr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A*</a:t>
            </a:r>
            <a:endParaRPr lang="en-US" sz="1800" dirty="0">
              <a:solidFill>
                <a:srgbClr val="FFFF66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984500" y="1295400"/>
            <a:ext cx="33528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2984500" y="1295400"/>
            <a:ext cx="2806700" cy="403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667000" y="2895600"/>
            <a:ext cx="3276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1066800" y="2908300"/>
            <a:ext cx="5486400" cy="1143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33C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183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C_CMZ_385_3.5__24um_70um_250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5020"/>
            <a:ext cx="9144000" cy="3338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79394" y="266700"/>
            <a:ext cx="375570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3FCFF"/>
                </a:solidFill>
                <a:latin typeface="Geneva" charset="0"/>
              </a:rPr>
              <a:t>The CMZ</a:t>
            </a:r>
          </a:p>
          <a:p>
            <a:endParaRPr lang="en-US" b="1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24 </a:t>
            </a:r>
            <a:r>
              <a:rPr lang="en-US" sz="2800" b="1" dirty="0" smtClean="0">
                <a:solidFill>
                  <a:srgbClr val="03FC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m   </a:t>
            </a:r>
            <a:r>
              <a:rPr lang="en-US" b="1" dirty="0" smtClean="0">
                <a:solidFill>
                  <a:srgbClr val="04FF0F"/>
                </a:solidFill>
                <a:latin typeface="Geneva" charset="0"/>
              </a:rPr>
              <a:t>70 </a:t>
            </a:r>
            <a:r>
              <a:rPr lang="en-US" sz="2800" b="1" dirty="0" smtClean="0">
                <a:solidFill>
                  <a:srgbClr val="04FF0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4FF0F"/>
                </a:solidFill>
                <a:latin typeface="Geneva" charset="0"/>
              </a:rPr>
              <a:t>m </a:t>
            </a:r>
            <a:r>
              <a:rPr lang="en-US" b="1" dirty="0" smtClean="0">
                <a:solidFill>
                  <a:srgbClr val="FF0000"/>
                </a:solidFill>
                <a:latin typeface="Geneva" charset="0"/>
              </a:rPr>
              <a:t>250 </a:t>
            </a:r>
            <a:r>
              <a:rPr lang="en-US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Geneva" charset="0"/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819400" y="6400800"/>
            <a:ext cx="2895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Rectangle 6"/>
          <p:cNvSpPr/>
          <p:nvPr/>
        </p:nvSpPr>
        <p:spPr>
          <a:xfrm flipH="1">
            <a:off x="3936173" y="6079179"/>
            <a:ext cx="1550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ECFFE6"/>
                </a:solidFill>
                <a:latin typeface="Geneva" charset="0"/>
              </a:rPr>
              <a:t>200 pc</a:t>
            </a:r>
            <a:endParaRPr lang="en-US" sz="1600" dirty="0">
              <a:solidFill>
                <a:srgbClr val="ECFF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05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CMZ_MeerKAT_64_0.9_1.6GH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1041400"/>
            <a:ext cx="9194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9600" y="304800"/>
            <a:ext cx="61007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66"/>
                </a:solidFill>
                <a:latin typeface="Geneva" charset="0"/>
              </a:rPr>
              <a:t>MeerKAT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 ~1 GHz </a:t>
            </a:r>
            <a:r>
              <a:rPr lang="en-US" sz="2000" b="1" dirty="0" smtClean="0">
                <a:solidFill>
                  <a:srgbClr val="FF6600"/>
                </a:solidFill>
                <a:latin typeface="Geneva" charset="0"/>
              </a:rPr>
              <a:t>(July 2018 press release)</a:t>
            </a:r>
            <a:endParaRPr lang="en-US" sz="2000" dirty="0">
              <a:solidFill>
                <a:srgbClr val="FF66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19200" y="3733800"/>
            <a:ext cx="6083717" cy="2639199"/>
            <a:chOff x="1219200" y="3733800"/>
            <a:chExt cx="6083717" cy="2639199"/>
          </a:xfrm>
        </p:grpSpPr>
        <p:sp>
          <p:nvSpPr>
            <p:cNvPr id="2" name="Rectangle 1"/>
            <p:cNvSpPr/>
            <p:nvPr/>
          </p:nvSpPr>
          <p:spPr>
            <a:xfrm>
              <a:off x="1219200" y="6096000"/>
              <a:ext cx="60837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B2       SgrB1      Galactic Center Bubble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A                       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C                       </a:t>
              </a:r>
              <a:endParaRPr lang="en-US" sz="1200" dirty="0">
                <a:solidFill>
                  <a:srgbClr val="03FCFF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V="1">
              <a:off x="1524000" y="3733800"/>
              <a:ext cx="3810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2362200" y="3746500"/>
              <a:ext cx="2286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4038600" y="4648200"/>
              <a:ext cx="152400" cy="13081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029200" y="3962400"/>
              <a:ext cx="762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7010400" y="3962400"/>
              <a:ext cx="1524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8379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MeerKAT_NH2_24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387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 descr="MeerKAT_70_8um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1231900"/>
            <a:ext cx="9178925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09600" y="304800"/>
            <a:ext cx="532735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Geneva" charset="0"/>
              </a:rPr>
              <a:t>Inner CMZ </a:t>
            </a:r>
            <a:r>
              <a:rPr lang="en-US" b="1" dirty="0" smtClean="0">
                <a:solidFill>
                  <a:srgbClr val="FF0000"/>
                </a:solidFill>
                <a:latin typeface="Geneva" charset="0"/>
              </a:rPr>
              <a:t>~1 GHz,  </a:t>
            </a:r>
            <a:r>
              <a:rPr lang="en-US" b="1" dirty="0" smtClean="0">
                <a:solidFill>
                  <a:srgbClr val="04FF0F"/>
                </a:solidFill>
                <a:latin typeface="Geneva" charset="0"/>
              </a:rPr>
              <a:t>70 </a:t>
            </a:r>
            <a:r>
              <a:rPr lang="en-US" sz="2800" b="1" dirty="0" smtClean="0">
                <a:solidFill>
                  <a:srgbClr val="04FF0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4FF0F"/>
                </a:solidFill>
                <a:latin typeface="Geneva" charset="0"/>
              </a:rPr>
              <a:t>m, 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24 </a:t>
            </a:r>
            <a:r>
              <a:rPr lang="en-US" sz="2800" b="1" dirty="0" smtClean="0">
                <a:solidFill>
                  <a:srgbClr val="03FC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m</a:t>
            </a:r>
          </a:p>
          <a:p>
            <a:r>
              <a:rPr lang="en-US" sz="2000" b="1" dirty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neva" charset="0"/>
              </a:rPr>
              <a:t>           </a:t>
            </a:r>
            <a:endParaRPr lang="en-US" sz="2000" b="1" dirty="0">
              <a:solidFill>
                <a:srgbClr val="FF6600"/>
              </a:solidFill>
              <a:latin typeface="Geneva" charset="0"/>
            </a:endParaRPr>
          </a:p>
          <a:p>
            <a:endParaRPr lang="en-US" sz="2000" dirty="0">
              <a:solidFill>
                <a:srgbClr val="FF66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19200" y="3733800"/>
            <a:ext cx="6083717" cy="2639199"/>
            <a:chOff x="1219200" y="3733800"/>
            <a:chExt cx="6083717" cy="2639199"/>
          </a:xfrm>
        </p:grpSpPr>
        <p:sp>
          <p:nvSpPr>
            <p:cNvPr id="6" name="Rectangle 5"/>
            <p:cNvSpPr/>
            <p:nvPr/>
          </p:nvSpPr>
          <p:spPr>
            <a:xfrm>
              <a:off x="1219200" y="6096000"/>
              <a:ext cx="60837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B2       SgrB1      Galactic Center Bubble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A                       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C                       </a:t>
              </a:r>
              <a:endParaRPr lang="en-US" sz="1200" dirty="0">
                <a:solidFill>
                  <a:srgbClr val="03FC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1524000" y="3733800"/>
              <a:ext cx="3810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2362200" y="3746500"/>
              <a:ext cx="2286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4038600" y="4648200"/>
              <a:ext cx="152400" cy="13081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5029200" y="3962400"/>
              <a:ext cx="762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7010400" y="3962400"/>
              <a:ext cx="1524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635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MeerKAT_24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1295400"/>
            <a:ext cx="91440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9600" y="304800"/>
            <a:ext cx="733771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Inner CMZ </a:t>
            </a:r>
            <a:r>
              <a:rPr lang="en-US" b="1" dirty="0" smtClean="0">
                <a:solidFill>
                  <a:srgbClr val="FF0000"/>
                </a:solidFill>
                <a:latin typeface="Geneva" charset="0"/>
              </a:rPr>
              <a:t>~1 GHz </a:t>
            </a:r>
            <a:r>
              <a:rPr lang="en-US" sz="2000" b="1" dirty="0" smtClean="0">
                <a:solidFill>
                  <a:srgbClr val="FF6600"/>
                </a:solidFill>
                <a:latin typeface="Geneva" charset="0"/>
              </a:rPr>
              <a:t>(July 2018 </a:t>
            </a:r>
            <a:r>
              <a:rPr lang="en-US" sz="2000" b="1" dirty="0" err="1" smtClean="0">
                <a:solidFill>
                  <a:srgbClr val="FF6600"/>
                </a:solidFill>
                <a:latin typeface="Geneva" charset="0"/>
              </a:rPr>
              <a:t>MeerKAT</a:t>
            </a:r>
            <a:r>
              <a:rPr lang="en-US" sz="2000" b="1" dirty="0" smtClean="0">
                <a:solidFill>
                  <a:srgbClr val="FF6600"/>
                </a:solidFill>
                <a:latin typeface="Geneva" charset="0"/>
              </a:rPr>
              <a:t> press release)</a:t>
            </a:r>
          </a:p>
          <a:p>
            <a:r>
              <a:rPr lang="en-US" sz="2000" b="1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Geneva" charset="0"/>
              </a:rPr>
              <a:t>                  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24 </a:t>
            </a:r>
            <a:r>
              <a:rPr lang="en-US" sz="2800" b="1" dirty="0" smtClean="0">
                <a:solidFill>
                  <a:srgbClr val="03FCFF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m (Spitzer)</a:t>
            </a:r>
          </a:p>
          <a:p>
            <a:endParaRPr lang="en-US" sz="2000" b="1" dirty="0">
              <a:solidFill>
                <a:srgbClr val="FF6600"/>
              </a:solidFill>
              <a:latin typeface="Geneva" charset="0"/>
            </a:endParaRPr>
          </a:p>
          <a:p>
            <a:endParaRPr lang="en-US" sz="2000" dirty="0">
              <a:solidFill>
                <a:srgbClr val="FF66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3733800"/>
            <a:ext cx="6083717" cy="2639199"/>
            <a:chOff x="1219200" y="3733800"/>
            <a:chExt cx="6083717" cy="2639199"/>
          </a:xfrm>
        </p:grpSpPr>
        <p:sp>
          <p:nvSpPr>
            <p:cNvPr id="5" name="Rectangle 4"/>
            <p:cNvSpPr/>
            <p:nvPr/>
          </p:nvSpPr>
          <p:spPr>
            <a:xfrm>
              <a:off x="1219200" y="6096000"/>
              <a:ext cx="60837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B2       SgrB1      Galactic Center Bubble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A                       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C                       </a:t>
              </a:r>
              <a:endParaRPr lang="en-US" sz="1200" dirty="0">
                <a:solidFill>
                  <a:srgbClr val="03FCFF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1524000" y="3733800"/>
              <a:ext cx="3810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2362200" y="3746500"/>
              <a:ext cx="2286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4038600" y="4648200"/>
              <a:ext cx="152400" cy="13081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5029200" y="3962400"/>
              <a:ext cx="762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7010400" y="3962400"/>
              <a:ext cx="1524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35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NH2_MeerK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000">
            <a:off x="-25400" y="1168400"/>
            <a:ext cx="920908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09600" y="304800"/>
            <a:ext cx="733771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66"/>
                </a:solidFill>
                <a:latin typeface="Geneva" charset="0"/>
              </a:rPr>
              <a:t>Inner CMZ 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~1 GHz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(July 2018 </a:t>
            </a:r>
            <a:r>
              <a:rPr lang="en-US" sz="2000" b="1" dirty="0" err="1" smtClean="0">
                <a:solidFill>
                  <a:srgbClr val="03FCFF"/>
                </a:solidFill>
                <a:latin typeface="Geneva" charset="0"/>
              </a:rPr>
              <a:t>MeerKAT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press release)</a:t>
            </a:r>
          </a:p>
          <a:p>
            <a:r>
              <a:rPr lang="en-US" sz="2000" b="1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Geneva" charset="0"/>
              </a:rPr>
              <a:t>                 </a:t>
            </a:r>
            <a:r>
              <a:rPr lang="en-US" sz="2000" b="1" dirty="0" smtClean="0">
                <a:solidFill>
                  <a:srgbClr val="FF0000"/>
                </a:solidFill>
                <a:latin typeface="Geneva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Geneva" charset="0"/>
              </a:rPr>
              <a:t>N(H</a:t>
            </a:r>
            <a:r>
              <a:rPr lang="en-US" b="1" baseline="-25000" dirty="0" smtClean="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neva" charset="0"/>
              </a:rPr>
              <a:t>)  </a:t>
            </a:r>
            <a:r>
              <a:rPr lang="en-US" sz="2000" b="1" dirty="0" smtClean="0">
                <a:solidFill>
                  <a:srgbClr val="FF0000"/>
                </a:solidFill>
                <a:latin typeface="Geneva" charset="0"/>
              </a:rPr>
              <a:t>(Hi-GAL – </a:t>
            </a:r>
            <a:r>
              <a:rPr lang="en-US" sz="2000" b="1" dirty="0" err="1" smtClean="0">
                <a:solidFill>
                  <a:srgbClr val="FF0000"/>
                </a:solidFill>
                <a:latin typeface="Geneva" charset="0"/>
              </a:rPr>
              <a:t>Battersby</a:t>
            </a:r>
            <a:r>
              <a:rPr lang="en-US" sz="2000" b="1" dirty="0" smtClean="0">
                <a:solidFill>
                  <a:srgbClr val="FF0000"/>
                </a:solidFill>
                <a:latin typeface="Geneva" charset="0"/>
              </a:rPr>
              <a:t> et al.)</a:t>
            </a:r>
          </a:p>
          <a:p>
            <a:endParaRPr lang="en-US" sz="2000" b="1" dirty="0">
              <a:solidFill>
                <a:srgbClr val="FF6600"/>
              </a:solidFill>
              <a:latin typeface="Geneva" charset="0"/>
            </a:endParaRPr>
          </a:p>
          <a:p>
            <a:endParaRPr lang="en-US" sz="2000" dirty="0">
              <a:solidFill>
                <a:srgbClr val="FF66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19200" y="3733800"/>
            <a:ext cx="6083717" cy="2639199"/>
            <a:chOff x="1219200" y="3733800"/>
            <a:chExt cx="6083717" cy="2639199"/>
          </a:xfrm>
        </p:grpSpPr>
        <p:sp>
          <p:nvSpPr>
            <p:cNvPr id="5" name="Rectangle 4"/>
            <p:cNvSpPr/>
            <p:nvPr/>
          </p:nvSpPr>
          <p:spPr>
            <a:xfrm>
              <a:off x="1219200" y="6096000"/>
              <a:ext cx="60837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B2       SgrB1      Galactic Center Bubble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A                             </a:t>
              </a:r>
              <a:r>
                <a:rPr lang="en-US" sz="1200" b="1" dirty="0" err="1" smtClean="0">
                  <a:solidFill>
                    <a:srgbClr val="03FCFF"/>
                  </a:solidFill>
                  <a:latin typeface="Geneva" charset="0"/>
                </a:rPr>
                <a:t>Sgr</a:t>
              </a:r>
              <a:r>
                <a:rPr lang="en-US" sz="1200" b="1" dirty="0" smtClean="0">
                  <a:solidFill>
                    <a:srgbClr val="03FCFF"/>
                  </a:solidFill>
                  <a:latin typeface="Geneva" charset="0"/>
                </a:rPr>
                <a:t> C                       </a:t>
              </a:r>
              <a:endParaRPr lang="en-US" sz="1200" dirty="0">
                <a:solidFill>
                  <a:srgbClr val="03FCFF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 flipV="1">
              <a:off x="1524000" y="3733800"/>
              <a:ext cx="3810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/>
            <p:cNvCxnSpPr/>
            <p:nvPr/>
          </p:nvCxnSpPr>
          <p:spPr bwMode="auto">
            <a:xfrm flipV="1">
              <a:off x="2362200" y="3746500"/>
              <a:ext cx="228600" cy="2209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4038600" y="4648200"/>
              <a:ext cx="152400" cy="13081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 flipV="1">
              <a:off x="5029200" y="3962400"/>
              <a:ext cx="762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7010400" y="3962400"/>
              <a:ext cx="152400" cy="19939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3FCFF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25940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3154" name="Picture 2" descr="Fermi_LAT_bubble_PR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4495800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93156" name="Picture 4" descr="Fermi_LAT_bubble_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810000" cy="261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3157" name="Rectangle 5"/>
          <p:cNvSpPr>
            <a:spLocks noChangeArrowheads="1"/>
          </p:cNvSpPr>
          <p:nvPr/>
        </p:nvSpPr>
        <p:spPr bwMode="auto">
          <a:xfrm>
            <a:off x="444500" y="1588"/>
            <a:ext cx="70310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66FFFF"/>
                </a:solidFill>
                <a:latin typeface="Geneva" charset="0"/>
              </a:rPr>
              <a:t>Galactic Center Bubble</a:t>
            </a:r>
            <a:r>
              <a:rPr lang="en-US">
                <a:solidFill>
                  <a:srgbClr val="66FFFF"/>
                </a:solidFill>
                <a:latin typeface="Geneva" charset="0"/>
              </a:rPr>
              <a:t> =&gt; Sofue-Handa Lobe </a:t>
            </a:r>
          </a:p>
          <a:p>
            <a:r>
              <a:rPr lang="en-US">
                <a:solidFill>
                  <a:srgbClr val="66FFFF"/>
                </a:solidFill>
                <a:latin typeface="Geneva" charset="0"/>
              </a:rPr>
              <a:t>                                  =&gt; Fermi-LAT Bubble ?</a:t>
            </a:r>
          </a:p>
        </p:txBody>
      </p:sp>
      <p:sp>
        <p:nvSpPr>
          <p:cNvPr id="2993158" name="Rectangle 6"/>
          <p:cNvSpPr>
            <a:spLocks noChangeArrowheads="1"/>
          </p:cNvSpPr>
          <p:nvPr/>
        </p:nvSpPr>
        <p:spPr bwMode="auto">
          <a:xfrm>
            <a:off x="228600" y="3506788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Geneva" charset="0"/>
              </a:rPr>
              <a:t>Finkbeiner et al. (2010)</a:t>
            </a:r>
          </a:p>
          <a:p>
            <a:endParaRPr lang="en-US" sz="2000">
              <a:solidFill>
                <a:schemeClr val="hlink"/>
              </a:solidFill>
              <a:latin typeface="Geneva" charset="0"/>
            </a:endParaRPr>
          </a:p>
        </p:txBody>
      </p:sp>
      <p:pic>
        <p:nvPicPr>
          <p:cNvPr id="2993159" name="Picture 7" descr="GC_lobe_Law_2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002088"/>
            <a:ext cx="4267200" cy="233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3160" name="Rectangle 8"/>
          <p:cNvSpPr>
            <a:spLocks noChangeArrowheads="1"/>
          </p:cNvSpPr>
          <p:nvPr/>
        </p:nvSpPr>
        <p:spPr bwMode="auto">
          <a:xfrm>
            <a:off x="228600" y="6461125"/>
            <a:ext cx="2449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Geneva" charset="0"/>
              </a:rPr>
              <a:t>Law et al. (2008) </a:t>
            </a:r>
          </a:p>
        </p:txBody>
      </p:sp>
      <p:sp>
        <p:nvSpPr>
          <p:cNvPr id="2993161" name="Rectangle 9"/>
          <p:cNvSpPr>
            <a:spLocks noChangeArrowheads="1"/>
          </p:cNvSpPr>
          <p:nvPr/>
        </p:nvSpPr>
        <p:spPr bwMode="auto">
          <a:xfrm>
            <a:off x="3284538" y="4022725"/>
            <a:ext cx="10493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Geneva" charset="0"/>
              </a:rPr>
              <a:t>3.5 cm</a:t>
            </a:r>
          </a:p>
          <a:p>
            <a:r>
              <a:rPr lang="en-US" sz="2000">
                <a:solidFill>
                  <a:schemeClr val="bg1"/>
                </a:solidFill>
                <a:latin typeface="Geneva" charset="0"/>
              </a:rPr>
              <a:t>(GBT) </a:t>
            </a:r>
          </a:p>
        </p:txBody>
      </p:sp>
      <p:sp>
        <p:nvSpPr>
          <p:cNvPr id="2993162" name="Rectangle 10"/>
          <p:cNvSpPr>
            <a:spLocks noChangeArrowheads="1"/>
          </p:cNvSpPr>
          <p:nvPr/>
        </p:nvSpPr>
        <p:spPr bwMode="auto">
          <a:xfrm>
            <a:off x="152400" y="3962400"/>
            <a:ext cx="981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Geneva" charset="0"/>
              </a:rPr>
              <a:t>Sofue-</a:t>
            </a:r>
          </a:p>
          <a:p>
            <a:r>
              <a:rPr lang="en-US" sz="2000">
                <a:solidFill>
                  <a:schemeClr val="bg1"/>
                </a:solidFill>
                <a:latin typeface="Geneva" charset="0"/>
              </a:rPr>
              <a:t>Handa</a:t>
            </a:r>
          </a:p>
          <a:p>
            <a:r>
              <a:rPr lang="en-US" sz="2000">
                <a:solidFill>
                  <a:schemeClr val="bg1"/>
                </a:solidFill>
                <a:latin typeface="Geneva" charset="0"/>
              </a:rPr>
              <a:t>Lobe</a:t>
            </a:r>
          </a:p>
          <a:p>
            <a:endParaRPr lang="en-US" sz="2000">
              <a:solidFill>
                <a:schemeClr val="bg1"/>
              </a:solidFill>
              <a:latin typeface="Geneva" charset="0"/>
            </a:endParaRPr>
          </a:p>
        </p:txBody>
      </p:sp>
      <p:sp>
        <p:nvSpPr>
          <p:cNvPr id="2993163" name="Rectangle 11"/>
          <p:cNvSpPr>
            <a:spLocks noChangeArrowheads="1"/>
          </p:cNvSpPr>
          <p:nvPr/>
        </p:nvSpPr>
        <p:spPr bwMode="auto">
          <a:xfrm>
            <a:off x="4936186" y="4710510"/>
            <a:ext cx="382681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66FFFF"/>
                </a:solidFill>
                <a:latin typeface="Geneva" charset="0"/>
              </a:rPr>
              <a:t>Beware of foreground confusion:</a:t>
            </a:r>
          </a:p>
          <a:p>
            <a:endParaRPr lang="en-US" sz="1800" dirty="0" smtClean="0">
              <a:solidFill>
                <a:srgbClr val="66FFFF"/>
              </a:solidFill>
              <a:latin typeface="Geneva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 err="1" smtClean="0">
                <a:solidFill>
                  <a:srgbClr val="66FFFF"/>
                </a:solidFill>
                <a:latin typeface="Geneva" charset="0"/>
              </a:rPr>
              <a:t>Sco</a:t>
            </a:r>
            <a:r>
              <a:rPr lang="en-US" sz="1800" dirty="0">
                <a:solidFill>
                  <a:srgbClr val="66FFFF"/>
                </a:solidFill>
                <a:latin typeface="Geneva" charset="0"/>
              </a:rPr>
              <a:t>-Cen </a:t>
            </a:r>
            <a:r>
              <a:rPr lang="en-US" sz="1800" dirty="0" err="1" smtClean="0">
                <a:solidFill>
                  <a:srgbClr val="66FFFF"/>
                </a:solidFill>
                <a:latin typeface="Geneva" charset="0"/>
              </a:rPr>
              <a:t>superbubble</a:t>
            </a:r>
            <a:r>
              <a:rPr lang="en-US" sz="1800" dirty="0">
                <a:solidFill>
                  <a:srgbClr val="66FFFF"/>
                </a:solidFill>
                <a:latin typeface="Geneva" charset="0"/>
              </a:rPr>
              <a:t> </a:t>
            </a:r>
            <a:endParaRPr lang="en-US" sz="1800" dirty="0" smtClean="0">
              <a:solidFill>
                <a:srgbClr val="66FFFF"/>
              </a:solidFill>
              <a:latin typeface="Geneva" charset="0"/>
            </a:endParaRPr>
          </a:p>
          <a:p>
            <a:r>
              <a:rPr lang="en-US" sz="1800" dirty="0">
                <a:solidFill>
                  <a:srgbClr val="66FFFF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66FFFF"/>
                </a:solidFill>
                <a:latin typeface="Geneva" charset="0"/>
              </a:rPr>
              <a:t>  150 </a:t>
            </a:r>
            <a:r>
              <a:rPr lang="en-US" sz="1800" dirty="0">
                <a:solidFill>
                  <a:srgbClr val="66FFFF"/>
                </a:solidFill>
                <a:latin typeface="Geneva" charset="0"/>
              </a:rPr>
              <a:t>pc from </a:t>
            </a:r>
            <a:r>
              <a:rPr lang="en-US" sz="1800" dirty="0" smtClean="0">
                <a:solidFill>
                  <a:srgbClr val="66FFFF"/>
                </a:solidFill>
                <a:latin typeface="Geneva" charset="0"/>
              </a:rPr>
              <a:t>Sun</a:t>
            </a:r>
          </a:p>
          <a:p>
            <a:r>
              <a:rPr lang="en-US" sz="1800" dirty="0" smtClean="0">
                <a:solidFill>
                  <a:srgbClr val="66FFFF"/>
                </a:solidFill>
                <a:latin typeface="Geneva" charset="0"/>
              </a:rPr>
              <a:t>-   Intervening spiral arms</a:t>
            </a:r>
            <a:endParaRPr lang="en-US" sz="1800" dirty="0">
              <a:solidFill>
                <a:srgbClr val="66FFFF"/>
              </a:solidFill>
              <a:latin typeface="Geneva" charset="0"/>
            </a:endParaRPr>
          </a:p>
        </p:txBody>
      </p:sp>
      <p:sp>
        <p:nvSpPr>
          <p:cNvPr id="2993164" name="Line 12"/>
          <p:cNvSpPr>
            <a:spLocks noChangeShapeType="1"/>
          </p:cNvSpPr>
          <p:nvPr/>
        </p:nvSpPr>
        <p:spPr bwMode="auto">
          <a:xfrm>
            <a:off x="228600" y="6340475"/>
            <a:ext cx="426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3165" name="Rectangle 13"/>
          <p:cNvSpPr>
            <a:spLocks noChangeArrowheads="1"/>
          </p:cNvSpPr>
          <p:nvPr/>
        </p:nvSpPr>
        <p:spPr bwMode="auto">
          <a:xfrm>
            <a:off x="1841500" y="5943600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latin typeface="Geneva" charset="0"/>
              </a:rPr>
              <a:t>2 deg. </a:t>
            </a:r>
          </a:p>
        </p:txBody>
      </p:sp>
    </p:spTree>
    <p:extLst>
      <p:ext uri="{BB962C8B-B14F-4D97-AF65-F5344CB8AC3E}">
        <p14:creationId xmlns:p14="http://schemas.microsoft.com/office/powerpoint/2010/main" val="1328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146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915400" cy="652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u="sng" dirty="0" smtClean="0">
                <a:solidFill>
                  <a:srgbClr val="66FFFF"/>
                </a:solidFill>
                <a:latin typeface="Geneva" charset="0"/>
              </a:rPr>
              <a:t>Questions: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What is the gas </a:t>
            </a:r>
            <a:r>
              <a:rPr lang="en-US" sz="2000" b="1" dirty="0" err="1" smtClean="0">
                <a:solidFill>
                  <a:srgbClr val="FFFF66"/>
                </a:solidFill>
                <a:latin typeface="Geneva" charset="0"/>
              </a:rPr>
              <a:t>infall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rate from R ~ 3 kpc?  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</a:t>
            </a:r>
            <a:r>
              <a:rPr lang="en-US" sz="2000" b="1" dirty="0" smtClean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~ 1 M</a:t>
            </a:r>
            <a:r>
              <a:rPr lang="en-US" sz="2000" b="1" baseline="-25000" dirty="0" smtClean="0">
                <a:solidFill>
                  <a:srgbClr val="03FCFF"/>
                </a:solidFill>
                <a:latin typeface="Geneva" charset="0"/>
              </a:rPr>
              <a:t>o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/</a:t>
            </a:r>
            <a:r>
              <a:rPr lang="en-US" sz="2000" b="1" dirty="0" err="1" smtClean="0">
                <a:solidFill>
                  <a:srgbClr val="03FCFF"/>
                </a:solidFill>
                <a:latin typeface="Geneva" charset="0"/>
              </a:rPr>
              <a:t>yr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? </a:t>
            </a:r>
            <a:r>
              <a:rPr lang="en-US" sz="2000" b="1" dirty="0">
                <a:solidFill>
                  <a:srgbClr val="FF6600"/>
                </a:solidFill>
                <a:latin typeface="Geneva" charset="0"/>
              </a:rPr>
              <a:t>(Tress+ 2020)   </a:t>
            </a:r>
            <a:endParaRPr lang="en-US" sz="2000" b="1" dirty="0" smtClean="0">
              <a:solidFill>
                <a:srgbClr val="FFAD03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Why is the ~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5 x 10</a:t>
            </a:r>
            <a:r>
              <a:rPr lang="en-US" sz="2000" b="1" baseline="30000" dirty="0" smtClean="0">
                <a:solidFill>
                  <a:srgbClr val="03FCFF"/>
                </a:solidFill>
                <a:latin typeface="Geneva" charset="0"/>
              </a:rPr>
              <a:t>7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M</a:t>
            </a:r>
            <a:r>
              <a:rPr lang="en-US" sz="2000" b="1" baseline="-25000" dirty="0" smtClean="0">
                <a:solidFill>
                  <a:srgbClr val="03FCFF"/>
                </a:solidFill>
                <a:latin typeface="Geneva" charset="0"/>
              </a:rPr>
              <a:t>o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CMZ so asymmetric? 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(t </a:t>
            </a:r>
            <a:r>
              <a:rPr lang="en-US" sz="2000" b="1" baseline="-25000" dirty="0" smtClean="0">
                <a:solidFill>
                  <a:srgbClr val="03FCFF"/>
                </a:solidFill>
                <a:latin typeface="Geneva" charset="0"/>
              </a:rPr>
              <a:t>orbit 100pc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~ 6 </a:t>
            </a:r>
            <a:r>
              <a:rPr lang="en-US" sz="2000" b="1" dirty="0" err="1" smtClean="0">
                <a:solidFill>
                  <a:srgbClr val="03FCFF"/>
                </a:solidFill>
                <a:latin typeface="Geneva" charset="0"/>
              </a:rPr>
              <a:t>Myr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Starburst + blow-out by feedback ?    Stochastic </a:t>
            </a:r>
            <a:r>
              <a:rPr lang="en-US" sz="2000" b="1" dirty="0" err="1" smtClean="0">
                <a:solidFill>
                  <a:srgbClr val="FFAD03"/>
                </a:solidFill>
                <a:latin typeface="Geneva" charset="0"/>
              </a:rPr>
              <a:t>infall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?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Star Formation Rate:   Is there a 2-nd parameter? 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(</a:t>
            </a:r>
            <a:r>
              <a:rPr lang="en-US" sz="1800" b="1" dirty="0">
                <a:solidFill>
                  <a:srgbClr val="03FCFF"/>
                </a:solidFill>
                <a:latin typeface="Geneva" charset="0"/>
              </a:rPr>
              <a:t>SFR</a:t>
            </a:r>
            <a:r>
              <a:rPr lang="en-US" sz="2000" b="1" dirty="0">
                <a:solidFill>
                  <a:srgbClr val="03FCFF"/>
                </a:solidFill>
                <a:latin typeface="Geneva" charset="0"/>
              </a:rPr>
              <a:t> ~  </a:t>
            </a:r>
            <a:r>
              <a:rPr lang="en-US" sz="1800" b="1" dirty="0">
                <a:solidFill>
                  <a:srgbClr val="03FCFF"/>
                </a:solidFill>
                <a:latin typeface="Geneva" charset="0"/>
              </a:rPr>
              <a:t>C</a:t>
            </a:r>
            <a:r>
              <a:rPr lang="en-US" sz="20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000" b="1" dirty="0" err="1">
                <a:solidFill>
                  <a:srgbClr val="03FCFF"/>
                </a:solidFill>
                <a:latin typeface="Symbol" charset="2"/>
                <a:cs typeface="Symbol" charset="2"/>
              </a:rPr>
              <a:t>r</a:t>
            </a:r>
            <a:r>
              <a:rPr lang="en-US" sz="2000" b="1" baseline="30000" dirty="0" err="1">
                <a:solidFill>
                  <a:srgbClr val="03FCFF"/>
                </a:solidFill>
                <a:latin typeface="Symbol" charset="2"/>
                <a:cs typeface="Symbol" charset="2"/>
              </a:rPr>
              <a:t>a</a:t>
            </a:r>
            <a:r>
              <a:rPr lang="en-US" sz="20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03FCFF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V</a:t>
            </a:r>
            <a:r>
              <a:rPr lang="en-US" sz="2000" b="1" baseline="30000" dirty="0" smtClean="0">
                <a:solidFill>
                  <a:srgbClr val="03FCFF"/>
                </a:solidFill>
                <a:latin typeface="Geneva" charset="0"/>
              </a:rPr>
              <a:t>-</a:t>
            </a:r>
            <a:r>
              <a:rPr lang="en-US" sz="2000" b="1" baseline="30000" dirty="0" smtClean="0">
                <a:solidFill>
                  <a:srgbClr val="03FCFF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)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Quasi-Steady @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~0.04 – 0.1 M</a:t>
            </a:r>
            <a:r>
              <a:rPr lang="en-US" sz="2000" b="1" baseline="-25000" dirty="0" smtClean="0">
                <a:solidFill>
                  <a:srgbClr val="03FCFF"/>
                </a:solidFill>
                <a:latin typeface="Geneva" charset="0"/>
              </a:rPr>
              <a:t>o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/</a:t>
            </a:r>
            <a:r>
              <a:rPr lang="en-US" sz="2000" b="1" dirty="0" err="1" smtClean="0">
                <a:solidFill>
                  <a:srgbClr val="03FCFF"/>
                </a:solidFill>
                <a:latin typeface="Geneva" charset="0"/>
              </a:rPr>
              <a:t>yr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? 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(</a:t>
            </a:r>
            <a:r>
              <a:rPr lang="en-US" sz="1800" b="1" dirty="0" err="1" smtClean="0">
                <a:solidFill>
                  <a:srgbClr val="FF6600"/>
                </a:solidFill>
                <a:latin typeface="Geneva" charset="0"/>
              </a:rPr>
              <a:t>Sormani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+ 2020) </a:t>
            </a:r>
          </a:p>
          <a:p>
            <a:pPr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  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Quasi-periodic bursts 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~ 30 -50 </a:t>
            </a:r>
            <a:r>
              <a:rPr lang="en-US" sz="2000" b="1" dirty="0" err="1" smtClean="0">
                <a:solidFill>
                  <a:srgbClr val="03FCFF"/>
                </a:solidFill>
                <a:latin typeface="Geneva" charset="0"/>
              </a:rPr>
              <a:t>Myr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?  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(</a:t>
            </a:r>
            <a:r>
              <a:rPr lang="en-US" sz="1800" b="1" dirty="0" err="1" smtClean="0">
                <a:solidFill>
                  <a:srgbClr val="FF6600"/>
                </a:solidFill>
                <a:latin typeface="Geneva" charset="0"/>
              </a:rPr>
              <a:t>Armillotta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+ 2019, 2020)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      Conveyor-Belt?   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(</a:t>
            </a:r>
            <a:r>
              <a:rPr lang="en-US" sz="1800" b="1" dirty="0" err="1" smtClean="0">
                <a:solidFill>
                  <a:srgbClr val="FF6600"/>
                </a:solidFill>
                <a:latin typeface="Geneva" charset="0"/>
              </a:rPr>
              <a:t>Kruijjsen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, </a:t>
            </a:r>
            <a:r>
              <a:rPr lang="en-US" sz="1800" b="1" dirty="0" err="1" smtClean="0">
                <a:solidFill>
                  <a:srgbClr val="FF6600"/>
                </a:solidFill>
                <a:latin typeface="Geneva" charset="0"/>
              </a:rPr>
              <a:t>Longmore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 2015, 2019)</a:t>
            </a:r>
            <a:endParaRPr lang="en-US" sz="1800" b="1" dirty="0">
              <a:solidFill>
                <a:srgbClr val="FF6600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Where Does Most Gas Go?  </a:t>
            </a:r>
            <a:r>
              <a:rPr lang="en-US" sz="2000" b="1" dirty="0" smtClean="0">
                <a:solidFill>
                  <a:srgbClr val="FF3300"/>
                </a:solidFill>
                <a:latin typeface="Geneva" charset="0"/>
              </a:rPr>
              <a:t>(Low-M stars or ejected: Not the SMBH!)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Nuclear </a:t>
            </a:r>
            <a:r>
              <a:rPr lang="en-US" sz="2000" b="1" dirty="0" err="1" smtClean="0">
                <a:solidFill>
                  <a:srgbClr val="FFAD03"/>
                </a:solidFill>
                <a:latin typeface="Geneva" charset="0"/>
              </a:rPr>
              <a:t>Superwind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?  Fermi/LAT  Bubbles?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What ejects it?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OB star feedback?  Transient AGN outbursts? 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</a:t>
            </a:r>
            <a:endParaRPr lang="en-US" sz="1800" b="1" dirty="0">
              <a:solidFill>
                <a:srgbClr val="FF3300"/>
              </a:solidFill>
              <a:latin typeface="Geneva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146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915400" cy="64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66FFFF"/>
                </a:solidFill>
                <a:latin typeface="Geneva" charset="0"/>
              </a:rPr>
              <a:t>What Can SOFIA Do?</a:t>
            </a:r>
          </a:p>
          <a:p>
            <a:pPr algn="ctr">
              <a:spcBef>
                <a:spcPct val="50000"/>
              </a:spcBef>
              <a:defRPr/>
            </a:pPr>
            <a:endParaRPr lang="en-US" sz="2800" dirty="0" smtClean="0">
              <a:solidFill>
                <a:srgbClr val="66FFFF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- Develop highly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multiplexed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,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high-R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, mid-IR ‘data-cube generators’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- Develop </a:t>
            </a: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new detector </a:t>
            </a: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and i</a:t>
            </a: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nstrument technologies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for future  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missions</a:t>
            </a: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!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</a:rPr>
              <a:t>  </a:t>
            </a:r>
            <a:endParaRPr lang="en-US" sz="1800" b="1" dirty="0" smtClean="0">
              <a:solidFill>
                <a:srgbClr val="FFFF66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- Future CMZ Legacy Programs:</a:t>
            </a:r>
            <a:endParaRPr lang="en-US" b="1" dirty="0" smtClean="0">
              <a:solidFill>
                <a:srgbClr val="FFFF66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* Map CMZ, GCB, </a:t>
            </a:r>
            <a:r>
              <a:rPr lang="en-US" sz="2000" b="1" dirty="0" err="1" smtClean="0">
                <a:solidFill>
                  <a:srgbClr val="FFFF66"/>
                </a:solidFill>
                <a:latin typeface="Geneva" charset="0"/>
              </a:rPr>
              <a:t>Sofue-Handa</a:t>
            </a: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Lobes, base of Fermi-Bubbles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  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5 to 250 </a:t>
            </a:r>
            <a:r>
              <a:rPr lang="en-US" sz="2000" b="1" dirty="0" smtClean="0">
                <a:solidFill>
                  <a:srgbClr val="FFAD03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m emission lines  </a:t>
            </a:r>
            <a:endParaRPr lang="en-US" sz="2000" b="1" dirty="0" smtClean="0">
              <a:solidFill>
                <a:srgbClr val="FFAD03"/>
              </a:solidFill>
              <a:latin typeface="Geneva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 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Geneva" charset="0"/>
              </a:rPr>
              <a:t>(C+, O, O++, N+, </a:t>
            </a:r>
            <a:r>
              <a:rPr lang="en-US" sz="1800" b="1" dirty="0" err="1" smtClean="0">
                <a:solidFill>
                  <a:srgbClr val="FF0000"/>
                </a:solidFill>
                <a:latin typeface="Geneva" charset="0"/>
              </a:rPr>
              <a:t>Ar</a:t>
            </a:r>
            <a:r>
              <a:rPr lang="en-US" sz="1800" b="1" dirty="0" smtClean="0">
                <a:solidFill>
                  <a:srgbClr val="FF0000"/>
                </a:solidFill>
                <a:latin typeface="Geneva" charset="0"/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  <a:latin typeface="Geneva" charset="0"/>
              </a:rPr>
              <a:t>Ar</a:t>
            </a:r>
            <a:r>
              <a:rPr lang="en-US" sz="1800" b="1" dirty="0" smtClean="0">
                <a:solidFill>
                  <a:srgbClr val="FF0000"/>
                </a:solidFill>
                <a:latin typeface="Geneva" charset="0"/>
              </a:rPr>
              <a:t>+, </a:t>
            </a:r>
            <a:r>
              <a:rPr lang="en-US" sz="1800" b="1" dirty="0" err="1" smtClean="0">
                <a:solidFill>
                  <a:srgbClr val="FF0000"/>
                </a:solidFill>
                <a:latin typeface="Geneva" charset="0"/>
              </a:rPr>
              <a:t>Ar</a:t>
            </a:r>
            <a:r>
              <a:rPr lang="en-US" sz="1800" b="1" dirty="0" smtClean="0">
                <a:solidFill>
                  <a:srgbClr val="FF0000"/>
                </a:solidFill>
                <a:latin typeface="Geneva" charset="0"/>
              </a:rPr>
              <a:t>++, Fe, Fe+, N+, OH, H</a:t>
            </a:r>
            <a:r>
              <a:rPr lang="en-US" sz="1800" b="1" baseline="-25000" dirty="0" smtClean="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neva" charset="0"/>
              </a:rPr>
              <a:t>, HD, high-J CO..)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* Polarization Survey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   </a:t>
            </a:r>
            <a:r>
              <a:rPr lang="en-US" sz="1800" b="1" dirty="0" err="1" smtClean="0">
                <a:solidFill>
                  <a:srgbClr val="FFAD03"/>
                </a:solidFill>
                <a:latin typeface="Geneva" charset="0"/>
              </a:rPr>
              <a:t>Toroidal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 B in CMZ?  Relation to </a:t>
            </a:r>
            <a:r>
              <a:rPr lang="en-US" sz="1800" b="1" dirty="0" err="1" smtClean="0">
                <a:solidFill>
                  <a:srgbClr val="FFAD03"/>
                </a:solidFill>
                <a:latin typeface="Geneva" charset="0"/>
              </a:rPr>
              <a:t>Poloidal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 B?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* Characterize compact 24 </a:t>
            </a:r>
            <a:r>
              <a:rPr lang="en-US" b="1" dirty="0" smtClean="0">
                <a:solidFill>
                  <a:srgbClr val="FFFF66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m sources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  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MYSOs?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  main-sequence stars (“impostor MYSOs”)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? W-R ? or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RSGs,? </a:t>
            </a:r>
            <a:endParaRPr lang="en-US" sz="2000" b="1" dirty="0" smtClean="0">
              <a:solidFill>
                <a:srgbClr val="FFAD03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906" name="Text Box 2"/>
          <p:cNvSpPr txBox="1">
            <a:spLocks noChangeArrowheads="1"/>
          </p:cNvSpPr>
          <p:nvPr/>
        </p:nvSpPr>
        <p:spPr bwMode="auto">
          <a:xfrm>
            <a:off x="12700" y="0"/>
            <a:ext cx="9067800" cy="738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66FFFF"/>
                </a:solidFill>
                <a:latin typeface="Geneva" charset="0"/>
                <a:cs typeface="+mn-cs"/>
              </a:rPr>
              <a:t>Summary</a:t>
            </a:r>
            <a:endParaRPr lang="en-US" sz="2000" b="1" dirty="0">
              <a:solidFill>
                <a:srgbClr val="FFFF66"/>
              </a:solidFill>
              <a:latin typeface="Geneva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  <a:cs typeface="+mn-cs"/>
              </a:rPr>
              <a:t>  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  <a:cs typeface="+mn-cs"/>
              </a:rPr>
              <a:t> 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The CMZ:   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          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Fed by </a:t>
            </a:r>
            <a:r>
              <a:rPr lang="en-US" sz="1800" b="1" dirty="0" err="1" smtClean="0">
                <a:solidFill>
                  <a:srgbClr val="FFFF66"/>
                </a:solidFill>
                <a:latin typeface="Geneva" charset="0"/>
              </a:rPr>
              <a:t>infall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from Galactic disk @ ~1 M</a:t>
            </a:r>
            <a:r>
              <a:rPr lang="en-US" sz="1800" b="1" baseline="-25000" dirty="0" smtClean="0">
                <a:solidFill>
                  <a:srgbClr val="FFFF66"/>
                </a:solidFill>
                <a:latin typeface="Geneva" charset="0"/>
              </a:rPr>
              <a:t>o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/</a:t>
            </a:r>
            <a:r>
              <a:rPr lang="en-US" sz="1800" b="1" dirty="0" err="1" smtClean="0">
                <a:solidFill>
                  <a:srgbClr val="FFFF66"/>
                </a:solidFill>
                <a:latin typeface="Geneva" charset="0"/>
              </a:rPr>
              <a:t>yr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?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         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CFFF2"/>
                </a:solidFill>
                <a:latin typeface="Geneva" charset="0"/>
              </a:rPr>
              <a:t>M ~5x10</a:t>
            </a:r>
            <a:r>
              <a:rPr lang="en-US" sz="1800" b="1" baseline="30000" dirty="0" smtClean="0">
                <a:solidFill>
                  <a:srgbClr val="FCFFF2"/>
                </a:solidFill>
                <a:latin typeface="Geneva" charset="0"/>
              </a:rPr>
              <a:t>7</a:t>
            </a:r>
            <a:r>
              <a:rPr lang="en-US" sz="1800" b="1" dirty="0" smtClean="0">
                <a:solidFill>
                  <a:srgbClr val="FCFFF2"/>
                </a:solidFill>
                <a:latin typeface="Geneva" charset="0"/>
              </a:rPr>
              <a:t> M</a:t>
            </a:r>
            <a:r>
              <a:rPr lang="en-US" sz="1800" b="1" baseline="-25000" dirty="0" smtClean="0">
                <a:solidFill>
                  <a:srgbClr val="FCFFF2"/>
                </a:solidFill>
                <a:latin typeface="Geneva" charset="0"/>
              </a:rPr>
              <a:t>o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,</a:t>
            </a:r>
            <a:r>
              <a:rPr lang="en-US" sz="1800" b="1" dirty="0" smtClean="0">
                <a:solidFill>
                  <a:srgbClr val="03FCFF"/>
                </a:solidFill>
                <a:latin typeface="Geneva" charset="0"/>
              </a:rPr>
              <a:t>   </a:t>
            </a:r>
            <a:r>
              <a:rPr lang="en-US" sz="1800" b="1" dirty="0" smtClean="0">
                <a:solidFill>
                  <a:srgbClr val="FCFFF2"/>
                </a:solidFill>
                <a:latin typeface="Geneva" charset="0"/>
              </a:rPr>
              <a:t>80%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of dense (</a:t>
            </a:r>
            <a:r>
              <a:rPr lang="en-US" sz="1800" b="1" dirty="0" smtClean="0">
                <a:solidFill>
                  <a:srgbClr val="FCFFF2"/>
                </a:solidFill>
                <a:latin typeface="Geneva" charset="0"/>
              </a:rPr>
              <a:t>n &gt; 10</a:t>
            </a:r>
            <a:r>
              <a:rPr lang="en-US" sz="1800" b="1" baseline="30000" dirty="0" smtClean="0">
                <a:solidFill>
                  <a:srgbClr val="FCFFF2"/>
                </a:solidFill>
                <a:latin typeface="Geneva" charset="0"/>
              </a:rPr>
              <a:t>4</a:t>
            </a:r>
            <a:r>
              <a:rPr lang="en-US" sz="1800" b="1" dirty="0" smtClean="0">
                <a:solidFill>
                  <a:srgbClr val="FCFFF2"/>
                </a:solidFill>
                <a:latin typeface="Geneva" charset="0"/>
              </a:rPr>
              <a:t> cm</a:t>
            </a:r>
            <a:r>
              <a:rPr lang="en-US" sz="1800" b="1" baseline="30000" dirty="0" smtClean="0">
                <a:solidFill>
                  <a:srgbClr val="FCFFF2"/>
                </a:solidFill>
                <a:latin typeface="Geneva" charset="0"/>
              </a:rPr>
              <a:t>-3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) gas in Galaxy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66FFFF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66FFFF"/>
                </a:solidFill>
                <a:latin typeface="Geneva" charset="0"/>
              </a:rPr>
              <a:t>          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Lab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</a:rPr>
              <a:t>. for high pressure, density S.F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.  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e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.g.  High-z S.F.</a:t>
            </a:r>
            <a:endParaRPr lang="en-US" sz="1800" b="1" dirty="0">
              <a:solidFill>
                <a:srgbClr val="FFAD03"/>
              </a:solidFill>
              <a:latin typeface="Geneva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  <a:cs typeface="+mn-cs"/>
              </a:rPr>
              <a:t>    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Star </a:t>
            </a:r>
            <a:r>
              <a:rPr lang="en-US" sz="2000" b="1" dirty="0">
                <a:solidFill>
                  <a:srgbClr val="03FCFF"/>
                </a:solidFill>
                <a:latin typeface="Geneva" charset="0"/>
              </a:rPr>
              <a:t>Formation in ~100 pc low-shear region:  </a:t>
            </a:r>
            <a:r>
              <a:rPr lang="en-US" sz="1800" b="1" dirty="0">
                <a:solidFill>
                  <a:srgbClr val="FCFFF2"/>
                </a:solidFill>
                <a:latin typeface="Geneva" charset="0"/>
              </a:rPr>
              <a:t>SFR ~ 0.04 – 0.1 M</a:t>
            </a:r>
            <a:r>
              <a:rPr lang="en-US" sz="1800" b="1" baseline="-25000" dirty="0">
                <a:solidFill>
                  <a:srgbClr val="FCFFF2"/>
                </a:solidFill>
                <a:latin typeface="Geneva" charset="0"/>
              </a:rPr>
              <a:t>o</a:t>
            </a:r>
            <a:r>
              <a:rPr lang="en-US" sz="1800" b="1" dirty="0">
                <a:solidFill>
                  <a:srgbClr val="FCFFF2"/>
                </a:solidFill>
                <a:latin typeface="Geneva" charset="0"/>
              </a:rPr>
              <a:t>/</a:t>
            </a:r>
            <a:r>
              <a:rPr lang="en-US" sz="1800" b="1" dirty="0" err="1">
                <a:solidFill>
                  <a:srgbClr val="FCFFF2"/>
                </a:solidFill>
                <a:latin typeface="Geneva" charset="0"/>
              </a:rPr>
              <a:t>yr</a:t>
            </a:r>
            <a:r>
              <a:rPr lang="en-US" sz="1800" b="1" dirty="0">
                <a:solidFill>
                  <a:srgbClr val="FCFFF2"/>
                </a:solidFill>
                <a:latin typeface="Geneva" charset="0"/>
              </a:rPr>
              <a:t> 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66FFFF"/>
                </a:solidFill>
                <a:latin typeface="Geneva" charset="0"/>
              </a:rPr>
              <a:t>             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</a:rPr>
              <a:t>“Conveyor Belt”? 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Eccentric orbits =&gt; tidal “crush” in z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                                         </a:t>
            </a:r>
            <a:r>
              <a:rPr lang="en-US" sz="1600" b="1" dirty="0">
                <a:solidFill>
                  <a:srgbClr val="FFAD03"/>
                </a:solidFill>
                <a:latin typeface="Geneva" charset="0"/>
              </a:rPr>
              <a:t>=&gt; Brick=&gt;</a:t>
            </a:r>
            <a:r>
              <a:rPr lang="en-US" sz="1600" b="1" dirty="0" err="1">
                <a:solidFill>
                  <a:srgbClr val="FFAD03"/>
                </a:solidFill>
                <a:latin typeface="Geneva" charset="0"/>
              </a:rPr>
              <a:t>Sgr</a:t>
            </a:r>
            <a:r>
              <a:rPr lang="en-US" sz="1600" b="1" dirty="0">
                <a:solidFill>
                  <a:srgbClr val="FFAD03"/>
                </a:solidFill>
                <a:latin typeface="Geneva" charset="0"/>
              </a:rPr>
              <a:t> B2 =&gt; </a:t>
            </a:r>
            <a:r>
              <a:rPr lang="en-US" sz="1600" b="1" dirty="0" err="1">
                <a:solidFill>
                  <a:srgbClr val="FFAD03"/>
                </a:solidFill>
                <a:latin typeface="Geneva" charset="0"/>
              </a:rPr>
              <a:t>Sgr</a:t>
            </a:r>
            <a:r>
              <a:rPr lang="en-US" sz="1600" b="1" dirty="0">
                <a:solidFill>
                  <a:srgbClr val="FFAD03"/>
                </a:solidFill>
                <a:latin typeface="Geneva" charset="0"/>
              </a:rPr>
              <a:t> B1 …</a:t>
            </a:r>
            <a:endParaRPr lang="en-US" sz="1800" b="1" dirty="0">
              <a:solidFill>
                <a:srgbClr val="FFAD03"/>
              </a:solidFill>
              <a:latin typeface="Geneva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66FFFF"/>
                </a:solidFill>
                <a:latin typeface="Geneva" charset="0"/>
              </a:rPr>
              <a:t>             </a:t>
            </a:r>
            <a:r>
              <a:rPr lang="en-US" sz="1800" b="1" dirty="0" smtClean="0">
                <a:solidFill>
                  <a:srgbClr val="66FFFF"/>
                </a:solidFill>
                <a:latin typeface="Geneva" charset="0"/>
              </a:rPr>
              <a:t> 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Bursts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</a:rPr>
              <a:t>?    quasi-steady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?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               </a:t>
            </a:r>
            <a:r>
              <a:rPr lang="en-US" sz="1800" b="1" dirty="0" smtClean="0">
                <a:solidFill>
                  <a:srgbClr val="FCFFF2"/>
                </a:solidFill>
                <a:latin typeface="Geneva" charset="0"/>
              </a:rPr>
              <a:t>&gt; 3x10</a:t>
            </a:r>
            <a:r>
              <a:rPr lang="en-US" sz="1800" b="1" baseline="30000" dirty="0" smtClean="0">
                <a:solidFill>
                  <a:srgbClr val="FCFFF2"/>
                </a:solidFill>
                <a:latin typeface="Geneva" charset="0"/>
              </a:rPr>
              <a:t>4</a:t>
            </a:r>
            <a:r>
              <a:rPr lang="en-US" sz="1800" b="1" dirty="0" smtClean="0">
                <a:solidFill>
                  <a:srgbClr val="FCFFF2"/>
                </a:solidFill>
                <a:latin typeface="Geneva" charset="0"/>
              </a:rPr>
              <a:t> </a:t>
            </a:r>
            <a:r>
              <a:rPr lang="en-US" sz="1800" b="1" dirty="0">
                <a:solidFill>
                  <a:srgbClr val="FCFFF2"/>
                </a:solidFill>
                <a:latin typeface="Geneva" charset="0"/>
              </a:rPr>
              <a:t>M</a:t>
            </a:r>
            <a:r>
              <a:rPr lang="en-US" sz="1800" b="1" baseline="-25000" dirty="0">
                <a:solidFill>
                  <a:srgbClr val="FCFFF2"/>
                </a:solidFill>
                <a:latin typeface="Geneva" charset="0"/>
              </a:rPr>
              <a:t>o</a:t>
            </a:r>
            <a:r>
              <a:rPr lang="en-US" sz="1800" b="1" dirty="0">
                <a:solidFill>
                  <a:srgbClr val="FCFFF2"/>
                </a:solidFill>
                <a:latin typeface="Geneva" charset="0"/>
              </a:rPr>
              <a:t> 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clusters:  </a:t>
            </a:r>
            <a:r>
              <a:rPr lang="en-US" sz="1600" b="1" dirty="0">
                <a:solidFill>
                  <a:srgbClr val="FFAD03"/>
                </a:solidFill>
                <a:latin typeface="Geneva" charset="0"/>
              </a:rPr>
              <a:t>Arches, </a:t>
            </a:r>
            <a:r>
              <a:rPr lang="en-US" sz="1600" b="1" dirty="0" err="1" smtClean="0">
                <a:solidFill>
                  <a:srgbClr val="FFAD03"/>
                </a:solidFill>
                <a:latin typeface="Geneva" charset="0"/>
              </a:rPr>
              <a:t>Quinuplet</a:t>
            </a:r>
            <a:r>
              <a:rPr lang="en-US" sz="1600" b="1" dirty="0" smtClean="0">
                <a:solidFill>
                  <a:srgbClr val="FFAD03"/>
                </a:solidFill>
                <a:latin typeface="Geneva" charset="0"/>
              </a:rPr>
              <a:t>,    Nuclear star cluster</a:t>
            </a:r>
            <a:endParaRPr lang="en-US" sz="1800" b="1" dirty="0">
              <a:solidFill>
                <a:srgbClr val="FFFF66"/>
              </a:solidFill>
              <a:latin typeface="Geneva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  <a:cs typeface="+mn-cs"/>
              </a:rPr>
              <a:t>    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  <a:cs typeface="+mn-cs"/>
              </a:rPr>
              <a:t>Asymmetries</a:t>
            </a:r>
            <a:r>
              <a:rPr lang="en-US" sz="2000" b="1" dirty="0">
                <a:solidFill>
                  <a:srgbClr val="03FCFF"/>
                </a:solidFill>
                <a:latin typeface="Geneva" charset="0"/>
                <a:cs typeface="+mn-cs"/>
              </a:rPr>
              <a:t>: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  <a:cs typeface="+mn-cs"/>
              </a:rPr>
              <a:t>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  <a:cs typeface="+mn-cs"/>
              </a:rPr>
              <a:t>Blow out by feedback? Or Stochastic feeding? </a:t>
            </a:r>
            <a:endParaRPr lang="en-US" sz="2000" b="1" dirty="0">
              <a:solidFill>
                <a:srgbClr val="FFAD03"/>
              </a:solidFill>
              <a:latin typeface="Geneva" charset="0"/>
              <a:cs typeface="+mn-cs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rgbClr val="03FCFF"/>
                </a:solidFill>
                <a:latin typeface="Geneva" charset="0"/>
                <a:cs typeface="+mn-cs"/>
              </a:rPr>
              <a:t>          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  <a:cs typeface="+mn-cs"/>
              </a:rPr>
              <a:t>Gas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  <a:cs typeface="+mn-cs"/>
              </a:rPr>
              <a:t>-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  <a:cs typeface="+mn-cs"/>
              </a:rPr>
              <a:t>dust, MYSOs, at </a:t>
            </a:r>
            <a:r>
              <a:rPr lang="en-US" sz="1800" b="1" u="sng" dirty="0">
                <a:solidFill>
                  <a:srgbClr val="FFFF66"/>
                </a:solidFill>
                <a:latin typeface="Geneva" charset="0"/>
                <a:cs typeface="+mn-cs"/>
              </a:rPr>
              <a:t>Positive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  <a:cs typeface="+mn-cs"/>
              </a:rPr>
              <a:t> longitude/velocity 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66"/>
                </a:solidFill>
                <a:latin typeface="Geneva" charset="0"/>
                <a:cs typeface="+mn-cs"/>
              </a:rPr>
              <a:t>             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  <a:cs typeface="+mn-cs"/>
              </a:rPr>
              <a:t> 24 </a:t>
            </a:r>
            <a:r>
              <a:rPr lang="en-US" sz="2000" b="1" dirty="0">
                <a:solidFill>
                  <a:srgbClr val="FFFF66"/>
                </a:solidFill>
                <a:latin typeface="Symbol" charset="0"/>
                <a:cs typeface="+mn-cs"/>
                <a:sym typeface="Symbol" charset="0"/>
              </a:rPr>
              <a:t>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  <a:cs typeface="+mn-cs"/>
              </a:rPr>
              <a:t>m compact sources at </a:t>
            </a:r>
            <a:r>
              <a:rPr lang="en-US" sz="1800" b="1" u="sng" dirty="0">
                <a:solidFill>
                  <a:srgbClr val="FFFF66"/>
                </a:solidFill>
                <a:latin typeface="Geneva" charset="0"/>
                <a:cs typeface="+mn-cs"/>
              </a:rPr>
              <a:t>Negative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  <a:cs typeface="+mn-cs"/>
              </a:rPr>
              <a:t>longitude</a:t>
            </a:r>
            <a:endParaRPr lang="en-US" sz="1800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66FFFF"/>
                </a:solidFill>
                <a:latin typeface="Geneva" charset="0"/>
                <a:cs typeface="+mn-cs"/>
              </a:rPr>
              <a:t>      Compact</a:t>
            </a:r>
            <a:r>
              <a:rPr lang="en-US" sz="1600" b="1" dirty="0" smtClean="0">
                <a:solidFill>
                  <a:srgbClr val="66FFFF"/>
                </a:solidFill>
                <a:latin typeface="Geneva" charset="0"/>
                <a:cs typeface="+mn-cs"/>
              </a:rPr>
              <a:t> </a:t>
            </a:r>
            <a:r>
              <a:rPr lang="en-US" sz="1800" b="1" dirty="0" smtClean="0">
                <a:solidFill>
                  <a:srgbClr val="66FFFF"/>
                </a:solidFill>
                <a:latin typeface="Geneva" charset="0"/>
              </a:rPr>
              <a:t>24 </a:t>
            </a:r>
            <a:r>
              <a:rPr lang="en-US" sz="1800" b="1" dirty="0" smtClean="0">
                <a:solidFill>
                  <a:srgbClr val="66FFFF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 smtClean="0">
                <a:solidFill>
                  <a:srgbClr val="66FFFF"/>
                </a:solidFill>
                <a:latin typeface="Geneva" charset="0"/>
              </a:rPr>
              <a:t>m Sources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  <a:latin typeface="Geneva" charset="0"/>
                <a:cs typeface="+mn-cs"/>
              </a:rPr>
              <a:t>              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  <a:cs typeface="+mn-cs"/>
              </a:rPr>
              <a:t>M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  <a:cs typeface="+mn-cs"/>
              </a:rPr>
              <a:t>YSO (t 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  <a:cs typeface="+mn-cs"/>
              </a:rPr>
              <a:t>&lt; 0.1 </a:t>
            </a:r>
            <a:r>
              <a:rPr lang="en-US" sz="1800" b="1" dirty="0" err="1">
                <a:solidFill>
                  <a:srgbClr val="FFFF00"/>
                </a:solidFill>
                <a:latin typeface="Geneva" charset="0"/>
                <a:cs typeface="+mn-cs"/>
              </a:rPr>
              <a:t>Myr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  <a:cs typeface="+mn-cs"/>
              </a:rPr>
              <a:t>) ?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FF00"/>
                </a:solidFill>
                <a:latin typeface="Geneva" charset="0"/>
                <a:cs typeface="+mn-cs"/>
              </a:rPr>
              <a:t>               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  <a:cs typeface="+mn-cs"/>
              </a:rPr>
              <a:t>Main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  <a:cs typeface="+mn-cs"/>
              </a:rPr>
              <a:t>-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  <a:cs typeface="+mn-cs"/>
              </a:rPr>
              <a:t>Sequence stars encountering CMZ ISM ? (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</a:rPr>
              <a:t>Impostor MYSOs)? </a:t>
            </a:r>
            <a:endParaRPr lang="en-US" sz="1800" b="1" dirty="0">
              <a:solidFill>
                <a:srgbClr val="FFFF00"/>
              </a:solidFill>
              <a:latin typeface="Geneva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FF00"/>
                </a:solidFill>
                <a:latin typeface="Geneva" charset="0"/>
                <a:cs typeface="+mn-cs"/>
              </a:rPr>
              <a:t>               post-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</a:rPr>
              <a:t>Main-Sequence 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  <a:cs typeface="+mn-cs"/>
              </a:rPr>
              <a:t> OH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  <a:cs typeface="+mn-cs"/>
              </a:rPr>
              <a:t>/IR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  <a:cs typeface="+mn-cs"/>
              </a:rPr>
              <a:t>, RSGs? (t &gt;3 to 30 </a:t>
            </a:r>
            <a:r>
              <a:rPr lang="en-US" sz="1800" b="1" dirty="0" err="1" smtClean="0">
                <a:solidFill>
                  <a:srgbClr val="FFFF00"/>
                </a:solidFill>
                <a:latin typeface="Geneva" charset="0"/>
                <a:cs typeface="+mn-cs"/>
              </a:rPr>
              <a:t>Myr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  <a:cs typeface="+mn-cs"/>
              </a:rPr>
              <a:t> old 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  <a:cs typeface="+mn-cs"/>
              </a:rPr>
              <a:t>stars)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FF3300"/>
                </a:solidFill>
                <a:latin typeface="Geneva" charset="0"/>
              </a:rPr>
              <a:t>    </a:t>
            </a:r>
            <a:r>
              <a:rPr lang="en-US" sz="18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03FCFF"/>
                </a:solidFill>
                <a:latin typeface="Geneva" charset="0"/>
              </a:rPr>
              <a:t> CMZ Star Formation Feedback: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3300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3300"/>
                </a:solidFill>
                <a:latin typeface="Geneva" charset="0"/>
              </a:rPr>
              <a:t>              </a:t>
            </a:r>
            <a:r>
              <a:rPr lang="en-US" sz="1800" b="1" dirty="0" smtClean="0">
                <a:solidFill>
                  <a:srgbClr val="FFFF00"/>
                </a:solidFill>
                <a:latin typeface="Geneva" charset="0"/>
              </a:rPr>
              <a:t>UV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</a:rPr>
              <a:t>, winds,~10</a:t>
            </a:r>
            <a:r>
              <a:rPr lang="en-US" sz="1800" b="1" baseline="30000" dirty="0">
                <a:solidFill>
                  <a:srgbClr val="FFFF00"/>
                </a:solidFill>
                <a:latin typeface="Geneva" charset="0"/>
              </a:rPr>
              <a:t>3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</a:rPr>
              <a:t> SNe  in ~few x 10 </a:t>
            </a:r>
            <a:r>
              <a:rPr lang="en-US" sz="1800" b="1" dirty="0" err="1">
                <a:solidFill>
                  <a:srgbClr val="FFFF00"/>
                </a:solidFill>
                <a:latin typeface="Geneva" charset="0"/>
              </a:rPr>
              <a:t>Myr</a:t>
            </a:r>
            <a:r>
              <a:rPr lang="en-US" sz="1800" b="1" dirty="0">
                <a:solidFill>
                  <a:srgbClr val="FFFF00"/>
                </a:solidFill>
                <a:latin typeface="Geneva" charset="0"/>
              </a:rPr>
              <a:t> =&gt; Mass-load Fermi Bubble ?</a:t>
            </a:r>
            <a:endParaRPr lang="en-US" sz="1800" b="1" dirty="0" smtClean="0">
              <a:solidFill>
                <a:srgbClr val="03FCFF"/>
              </a:solidFill>
              <a:latin typeface="Geneva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3300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3300"/>
                </a:solidFill>
                <a:latin typeface="Geneva" charset="0"/>
              </a:rPr>
              <a:t>            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Does Feedback prevent SMBH growth?</a:t>
            </a:r>
            <a:endParaRPr lang="en-US" sz="1800" b="1" dirty="0">
              <a:solidFill>
                <a:srgbClr val="FFFF66"/>
              </a:solidFill>
              <a:latin typeface="Geneva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endParaRPr lang="en-US" sz="1800" b="1" dirty="0">
              <a:solidFill>
                <a:schemeClr val="tx2">
                  <a:lumMod val="75000"/>
                </a:schemeClr>
              </a:solidFill>
              <a:latin typeface="Geneva" charset="0"/>
              <a:cs typeface="+mn-cs"/>
            </a:endParaRP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3FCFF"/>
                </a:solidFill>
                <a:latin typeface="Geneva" charset="0"/>
                <a:cs typeface="+mn-cs"/>
              </a:rPr>
              <a:t>            </a:t>
            </a:r>
            <a:endParaRPr lang="en-US" sz="2000" b="1" dirty="0">
              <a:solidFill>
                <a:srgbClr val="FF3300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79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97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546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991600" cy="660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66FFFF"/>
                </a:solidFill>
                <a:latin typeface="Geneva" charset="0"/>
              </a:rPr>
              <a:t>Central Molecular Zone (CMZ</a:t>
            </a:r>
            <a:r>
              <a:rPr lang="en-US" sz="2800" dirty="0" smtClean="0">
                <a:solidFill>
                  <a:srgbClr val="66FFFF"/>
                </a:solidFill>
                <a:latin typeface="Geneva" charset="0"/>
              </a:rPr>
              <a:t>)</a:t>
            </a:r>
          </a:p>
          <a:p>
            <a:pPr algn="ctr">
              <a:spcBef>
                <a:spcPct val="50000"/>
              </a:spcBef>
              <a:defRPr/>
            </a:pPr>
            <a:endParaRPr lang="en-US" sz="2800" dirty="0">
              <a:solidFill>
                <a:srgbClr val="66FFFF"/>
              </a:solidFill>
              <a:latin typeface="Geneva" charset="0"/>
            </a:endParaRP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x10 </a:t>
            </a: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- x100  denser, more turbulent than disk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GMCs</a:t>
            </a:r>
            <a:endParaRPr lang="en-US" sz="1800" b="1" dirty="0" smtClean="0">
              <a:solidFill>
                <a:srgbClr val="FFFF66"/>
              </a:solidFill>
              <a:latin typeface="Geneva" charset="0"/>
            </a:endParaRP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endParaRPr lang="en-US" sz="2000" b="1" dirty="0">
              <a:solidFill>
                <a:srgbClr val="FFFF66"/>
              </a:solidFill>
              <a:latin typeface="Geneva" charset="0"/>
            </a:endParaRP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80% of Galactic dense gas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[n(H</a:t>
            </a:r>
            <a:r>
              <a:rPr lang="en-US" sz="2000" b="1" baseline="-25000" dirty="0" smtClean="0">
                <a:solidFill>
                  <a:srgbClr val="FFAD03"/>
                </a:solidFill>
                <a:latin typeface="Geneva" charset="0"/>
              </a:rPr>
              <a:t>2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) &gt; 10</a:t>
            </a:r>
            <a:r>
              <a:rPr lang="en-US" sz="2000" b="1" baseline="30000" dirty="0" smtClean="0">
                <a:solidFill>
                  <a:srgbClr val="FFAD03"/>
                </a:solidFill>
                <a:latin typeface="Geneva" charset="0"/>
              </a:rPr>
              <a:t>4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 cm</a:t>
            </a:r>
            <a:r>
              <a:rPr lang="en-US" sz="2000" b="1" baseline="30000" dirty="0" smtClean="0">
                <a:solidFill>
                  <a:srgbClr val="FFAD03"/>
                </a:solidFill>
                <a:latin typeface="Geneva" charset="0"/>
              </a:rPr>
              <a:t>-3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]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is in the CMZ</a:t>
            </a:r>
            <a:endParaRPr lang="en-US" sz="2000" b="1" dirty="0" smtClean="0">
              <a:solidFill>
                <a:srgbClr val="FFFF66"/>
              </a:solidFill>
              <a:latin typeface="Geneva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         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Traced 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by HCN, CS, etc.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  </a:t>
            </a:r>
            <a:r>
              <a:rPr lang="en-US" sz="2000" b="1" dirty="0" smtClean="0">
                <a:solidFill>
                  <a:srgbClr val="FFAD03"/>
                </a:solidFill>
                <a:latin typeface="Symbol" charset="0"/>
                <a:sym typeface="Symbol" charset="0"/>
              </a:rPr>
              <a:t>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V  &gt; 10 km/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s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 smtClean="0">
              <a:solidFill>
                <a:srgbClr val="FF3300"/>
              </a:solidFill>
              <a:latin typeface="Geneva" charset="0"/>
            </a:endParaRP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Star formation rate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&lt; 0.1 M</a:t>
            </a:r>
            <a:r>
              <a:rPr lang="en-US" sz="2000" b="1" baseline="-25000" dirty="0" smtClean="0">
                <a:solidFill>
                  <a:srgbClr val="03FCFF"/>
                </a:solidFill>
                <a:latin typeface="Geneva" charset="0"/>
              </a:rPr>
              <a:t>o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/</a:t>
            </a:r>
            <a:r>
              <a:rPr lang="en-US" sz="2000" b="1" dirty="0" err="1" smtClean="0">
                <a:solidFill>
                  <a:srgbClr val="03FCFF"/>
                </a:solidFill>
                <a:latin typeface="Geneva" charset="0"/>
              </a:rPr>
              <a:t>yr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;   Mostly at 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R~100 pc    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     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A second parameter?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3300"/>
                </a:solidFill>
                <a:latin typeface="Geneva" charset="0"/>
              </a:rPr>
              <a:t>                          </a:t>
            </a:r>
            <a:r>
              <a:rPr lang="en-US" sz="1800" b="1" dirty="0" smtClean="0">
                <a:solidFill>
                  <a:srgbClr val="03FCFF"/>
                </a:solidFill>
                <a:latin typeface="Geneva" charset="0"/>
              </a:rPr>
              <a:t>SFR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~  </a:t>
            </a:r>
            <a:r>
              <a:rPr lang="en-US" sz="1800" b="1" dirty="0" smtClean="0">
                <a:solidFill>
                  <a:srgbClr val="03FCFF"/>
                </a:solidFill>
                <a:latin typeface="Geneva" charset="0"/>
              </a:rPr>
              <a:t>C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000" b="1" dirty="0" err="1" smtClean="0">
                <a:solidFill>
                  <a:srgbClr val="03FCFF"/>
                </a:solidFill>
                <a:latin typeface="Symbol" charset="2"/>
                <a:cs typeface="Symbol" charset="2"/>
              </a:rPr>
              <a:t>r</a:t>
            </a:r>
            <a:r>
              <a:rPr lang="en-US" sz="2000" b="1" baseline="30000" dirty="0" err="1" smtClean="0">
                <a:solidFill>
                  <a:srgbClr val="03FCFF"/>
                </a:solidFill>
                <a:latin typeface="Symbol" charset="2"/>
                <a:cs typeface="Symbol" charset="2"/>
              </a:rPr>
              <a:t>a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000" b="1" dirty="0" err="1" smtClean="0">
                <a:solidFill>
                  <a:srgbClr val="03FCFF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err="1" smtClean="0">
                <a:solidFill>
                  <a:srgbClr val="03FCFF"/>
                </a:solidFill>
                <a:latin typeface="Geneva" charset="0"/>
              </a:rPr>
              <a:t>V</a:t>
            </a:r>
            <a:r>
              <a:rPr lang="en-US" sz="2000" b="1" baseline="30000" dirty="0" err="1" smtClean="0">
                <a:solidFill>
                  <a:srgbClr val="03FCFF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1" dirty="0" smtClean="0">
                <a:solidFill>
                  <a:srgbClr val="03FCFF"/>
                </a:solidFill>
                <a:latin typeface="Geneva" charset="0"/>
              </a:rPr>
              <a:t>       </a:t>
            </a:r>
            <a:r>
              <a:rPr lang="en-US" sz="1800" b="1" dirty="0" smtClean="0">
                <a:solidFill>
                  <a:srgbClr val="03FCFF"/>
                </a:solidFill>
                <a:latin typeface="Symbol" charset="2"/>
                <a:cs typeface="Symbol" charset="2"/>
              </a:rPr>
              <a:t>a</a:t>
            </a:r>
            <a:r>
              <a:rPr lang="en-US" sz="1800" b="1" dirty="0" smtClean="0">
                <a:solidFill>
                  <a:srgbClr val="03FCFF"/>
                </a:solidFill>
                <a:latin typeface="Geneva" charset="0"/>
              </a:rPr>
              <a:t>~ 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1 to 2</a:t>
            </a:r>
            <a:r>
              <a:rPr lang="en-US" sz="1800" b="1" dirty="0" smtClean="0">
                <a:solidFill>
                  <a:srgbClr val="03FCFF"/>
                </a:solidFill>
                <a:latin typeface="Geneva" charset="0"/>
              </a:rPr>
              <a:t>,   </a:t>
            </a:r>
            <a:r>
              <a:rPr lang="en-US" sz="1800" b="1" dirty="0" smtClean="0">
                <a:solidFill>
                  <a:srgbClr val="03FCFF"/>
                </a:solidFill>
                <a:latin typeface="Symbol" charset="2"/>
                <a:cs typeface="Symbol" charset="2"/>
              </a:rPr>
              <a:t>b</a:t>
            </a:r>
            <a:r>
              <a:rPr lang="en-US" sz="1800" b="1" dirty="0" smtClean="0">
                <a:solidFill>
                  <a:srgbClr val="03FCFF"/>
                </a:solidFill>
                <a:latin typeface="Geneva" charset="0"/>
              </a:rPr>
              <a:t>~ </a:t>
            </a:r>
            <a:r>
              <a:rPr lang="en-US" sz="1600" b="1" dirty="0" smtClean="0">
                <a:solidFill>
                  <a:srgbClr val="03FCFF"/>
                </a:solidFill>
                <a:latin typeface="Geneva" charset="0"/>
              </a:rPr>
              <a:t>-1 to -2</a:t>
            </a:r>
            <a:endParaRPr lang="en-US" sz="1800" b="1" dirty="0" smtClean="0">
              <a:solidFill>
                <a:srgbClr val="03FCFF"/>
              </a:solidFill>
              <a:latin typeface="Geneva" charset="0"/>
            </a:endParaRP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endParaRPr lang="en-US" sz="2000" b="1" dirty="0">
              <a:solidFill>
                <a:srgbClr val="FF3300"/>
              </a:solidFill>
              <a:latin typeface="Geneva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The Asymmetric CMZ:</a:t>
            </a:r>
            <a:endParaRPr lang="en-US" sz="2000" b="1" dirty="0">
              <a:solidFill>
                <a:srgbClr val="66FFFF"/>
              </a:solidFill>
              <a:latin typeface="Geneva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   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      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Gas 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&amp; cold dust: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&gt;2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/3 at  </a:t>
            </a:r>
            <a:r>
              <a:rPr lang="en-US" sz="1800" b="1" dirty="0">
                <a:solidFill>
                  <a:srgbClr val="66FFFF"/>
                </a:solidFill>
                <a:latin typeface="Geneva" charset="0"/>
              </a:rPr>
              <a:t>POSITIVE</a:t>
            </a:r>
            <a:r>
              <a:rPr lang="en-US" sz="1800" b="1" dirty="0">
                <a:solidFill>
                  <a:srgbClr val="FF3300"/>
                </a:solidFill>
                <a:latin typeface="Geneva" charset="0"/>
              </a:rPr>
              <a:t> 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longitude,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velocity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1800" b="1" dirty="0">
                <a:solidFill>
                  <a:srgbClr val="FF3300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3300"/>
                </a:solidFill>
                <a:latin typeface="Geneva" charset="0"/>
              </a:rPr>
              <a:t>                  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24 </a:t>
            </a:r>
            <a:r>
              <a:rPr lang="en-US" sz="2000" b="1" dirty="0">
                <a:solidFill>
                  <a:srgbClr val="FFAD03"/>
                </a:solidFill>
                <a:latin typeface="Symbol" charset="0"/>
                <a:sym typeface="Symbol" charset="0"/>
              </a:rPr>
              <a:t>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m sources: 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&gt;2</a:t>
            </a:r>
            <a:r>
              <a:rPr lang="en-US" sz="1800" b="1" dirty="0">
                <a:solidFill>
                  <a:srgbClr val="FFAD03"/>
                </a:solidFill>
                <a:latin typeface="Geneva" charset="0"/>
              </a:rPr>
              <a:t>/3 at  </a:t>
            </a:r>
            <a:r>
              <a:rPr lang="en-US" sz="1800" b="1" dirty="0">
                <a:solidFill>
                  <a:srgbClr val="66FFFF"/>
                </a:solidFill>
                <a:latin typeface="Geneva" charset="0"/>
              </a:rPr>
              <a:t>NEGATIVE</a:t>
            </a:r>
            <a:r>
              <a:rPr lang="en-US" sz="1800" b="1" dirty="0">
                <a:solidFill>
                  <a:srgbClr val="FF3300"/>
                </a:solidFill>
                <a:latin typeface="Geneva" charset="0"/>
              </a:rPr>
              <a:t> </a:t>
            </a:r>
            <a:r>
              <a:rPr lang="en-US" sz="1800" b="1" dirty="0" smtClean="0">
                <a:solidFill>
                  <a:srgbClr val="FFAD03"/>
                </a:solidFill>
                <a:latin typeface="Geneva" charset="0"/>
              </a:rPr>
              <a:t>longitude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en-US" sz="2000" b="1" dirty="0" smtClean="0">
              <a:solidFill>
                <a:srgbClr val="66FFFF"/>
              </a:solidFill>
              <a:latin typeface="Geneva" charset="0"/>
            </a:endParaRPr>
          </a:p>
          <a:p>
            <a:pPr marL="342900" indent="-342900">
              <a:lnSpc>
                <a:spcPct val="60000"/>
              </a:lnSpc>
              <a:spcBef>
                <a:spcPct val="50000"/>
              </a:spcBef>
              <a:buFontTx/>
              <a:buChar char="-"/>
              <a:defRPr/>
            </a:pP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Short orbit times: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FF6600"/>
                </a:solidFill>
                <a:latin typeface="Geneva" charset="0"/>
              </a:rPr>
              <a:t>  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            </a:t>
            </a:r>
            <a:r>
              <a:rPr lang="en-US" sz="2000" b="1" dirty="0" err="1" smtClean="0">
                <a:solidFill>
                  <a:srgbClr val="FFAD03"/>
                </a:solidFill>
                <a:latin typeface="Geneva" charset="0"/>
              </a:rPr>
              <a:t>t</a:t>
            </a:r>
            <a:r>
              <a:rPr lang="en-US" sz="2000" b="1" baseline="-25000" dirty="0" err="1" smtClean="0">
                <a:solidFill>
                  <a:srgbClr val="FFAD03"/>
                </a:solidFill>
                <a:latin typeface="Geneva" charset="0"/>
              </a:rPr>
              <a:t>orbit</a:t>
            </a:r>
            <a:r>
              <a:rPr lang="en-US" sz="2000" b="1" baseline="-25000" dirty="0" smtClean="0">
                <a:solidFill>
                  <a:srgbClr val="FFAD03"/>
                </a:solidFill>
                <a:latin typeface="Geneva" charset="0"/>
              </a:rPr>
              <a:t>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~ 6 </a:t>
            </a:r>
            <a:r>
              <a:rPr lang="en-US" sz="2000" b="1" dirty="0" err="1">
                <a:solidFill>
                  <a:srgbClr val="FFAD03"/>
                </a:solidFill>
                <a:latin typeface="Geneva" charset="0"/>
              </a:rPr>
              <a:t>Myr</a:t>
            </a: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R</a:t>
            </a:r>
            <a:r>
              <a:rPr lang="en-US" sz="2000" b="1" baseline="-25000" dirty="0" smtClean="0">
                <a:solidFill>
                  <a:srgbClr val="FFAD03"/>
                </a:solidFill>
                <a:latin typeface="Geneva" charset="0"/>
              </a:rPr>
              <a:t>100 </a:t>
            </a:r>
            <a:r>
              <a:rPr lang="en-US" sz="2000" b="1" baseline="-25000" dirty="0">
                <a:solidFill>
                  <a:srgbClr val="FFAD03"/>
                </a:solidFill>
                <a:latin typeface="Geneva" charset="0"/>
              </a:rPr>
              <a:t>pc</a:t>
            </a: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/ V</a:t>
            </a:r>
            <a:r>
              <a:rPr lang="en-US" sz="2000" b="1" baseline="-25000" dirty="0" smtClean="0">
                <a:solidFill>
                  <a:srgbClr val="FFAD03"/>
                </a:solidFill>
                <a:latin typeface="Geneva" charset="0"/>
              </a:rPr>
              <a:t>100 </a:t>
            </a:r>
            <a:r>
              <a:rPr lang="en-US" sz="2000" b="1" baseline="-25000" dirty="0">
                <a:solidFill>
                  <a:srgbClr val="FFAD03"/>
                </a:solidFill>
                <a:latin typeface="Geneva" charset="0"/>
              </a:rPr>
              <a:t>km/</a:t>
            </a:r>
            <a:r>
              <a:rPr lang="en-US" sz="2000" b="1" baseline="-25000" dirty="0" smtClean="0">
                <a:solidFill>
                  <a:srgbClr val="FFAD03"/>
                </a:solidFill>
                <a:latin typeface="Geneva" charset="0"/>
              </a:rPr>
              <a:t>s</a:t>
            </a:r>
            <a:r>
              <a:rPr lang="en-US" sz="2000" b="1" baseline="30000" dirty="0" smtClean="0">
                <a:solidFill>
                  <a:srgbClr val="FFAD03"/>
                </a:solidFill>
                <a:latin typeface="Geneva" charset="0"/>
              </a:rPr>
              <a:t>    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    </a:t>
            </a:r>
          </a:p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                             (</a:t>
            </a: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1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 </a:t>
            </a:r>
            <a:r>
              <a:rPr lang="en-US" sz="2000" b="1" dirty="0">
                <a:solidFill>
                  <a:srgbClr val="FFAD03"/>
                </a:solidFill>
                <a:latin typeface="Geneva" charset="0"/>
              </a:rPr>
              <a:t>to 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10 </a:t>
            </a:r>
            <a:r>
              <a:rPr lang="en-US" sz="2000" b="1" dirty="0" err="1">
                <a:solidFill>
                  <a:srgbClr val="FFAD03"/>
                </a:solidFill>
                <a:latin typeface="Geneva" charset="0"/>
              </a:rPr>
              <a:t>Myr</a:t>
            </a:r>
            <a:r>
              <a:rPr lang="en-US" sz="2000" b="1" dirty="0" smtClean="0">
                <a:solidFill>
                  <a:srgbClr val="FFAD03"/>
                </a:solidFill>
                <a:latin typeface="Geneva" charset="0"/>
              </a:rPr>
              <a:t>)    </a:t>
            </a:r>
            <a:endParaRPr lang="en-US" sz="2000" b="1" dirty="0">
              <a:solidFill>
                <a:srgbClr val="FFAD03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2"/>
          <p:cNvGrpSpPr>
            <a:grpSpLocks/>
          </p:cNvGrpSpPr>
          <p:nvPr/>
        </p:nvGrpSpPr>
        <p:grpSpPr bwMode="auto">
          <a:xfrm>
            <a:off x="76200" y="10756"/>
            <a:ext cx="6807200" cy="6807200"/>
            <a:chOff x="752" y="32"/>
            <a:chExt cx="4288" cy="4288"/>
          </a:xfrm>
        </p:grpSpPr>
        <p:pic>
          <p:nvPicPr>
            <p:cNvPr id="20487" name="Picture 3" descr="Galaxy_face_on_IPA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" y="32"/>
              <a:ext cx="4288" cy="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99332" name="Oval 4"/>
            <p:cNvSpPr>
              <a:spLocks noChangeArrowheads="1"/>
            </p:cNvSpPr>
            <p:nvPr/>
          </p:nvSpPr>
          <p:spPr bwMode="auto">
            <a:xfrm>
              <a:off x="2867" y="2971"/>
              <a:ext cx="48" cy="48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33" name="Oval 5"/>
            <p:cNvSpPr>
              <a:spLocks noChangeArrowheads="1"/>
            </p:cNvSpPr>
            <p:nvPr/>
          </p:nvSpPr>
          <p:spPr bwMode="auto">
            <a:xfrm>
              <a:off x="2549" y="2449"/>
              <a:ext cx="73" cy="75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34" name="Oval 6"/>
            <p:cNvSpPr>
              <a:spLocks noChangeArrowheads="1"/>
            </p:cNvSpPr>
            <p:nvPr/>
          </p:nvSpPr>
          <p:spPr bwMode="auto">
            <a:xfrm>
              <a:off x="2598" y="2401"/>
              <a:ext cx="48" cy="4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35" name="Oval 7"/>
            <p:cNvSpPr>
              <a:spLocks noChangeArrowheads="1"/>
            </p:cNvSpPr>
            <p:nvPr/>
          </p:nvSpPr>
          <p:spPr bwMode="auto">
            <a:xfrm>
              <a:off x="2400" y="2524"/>
              <a:ext cx="48" cy="48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36" name="Oval 8"/>
            <p:cNvSpPr>
              <a:spLocks noChangeArrowheads="1"/>
            </p:cNvSpPr>
            <p:nvPr/>
          </p:nvSpPr>
          <p:spPr bwMode="auto">
            <a:xfrm>
              <a:off x="3456" y="2815"/>
              <a:ext cx="48" cy="4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37" name="Oval 9"/>
            <p:cNvSpPr>
              <a:spLocks noChangeArrowheads="1"/>
            </p:cNvSpPr>
            <p:nvPr/>
          </p:nvSpPr>
          <p:spPr bwMode="auto">
            <a:xfrm>
              <a:off x="2832" y="2808"/>
              <a:ext cx="48" cy="48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38" name="Text Box 10"/>
            <p:cNvSpPr txBox="1">
              <a:spLocks noChangeArrowheads="1"/>
            </p:cNvSpPr>
            <p:nvPr/>
          </p:nvSpPr>
          <p:spPr bwMode="auto">
            <a:xfrm>
              <a:off x="2640" y="2352"/>
              <a:ext cx="3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FF020E"/>
                  </a:solidFill>
                  <a:latin typeface="Geneva" charset="0"/>
                </a:rPr>
                <a:t>W43</a:t>
              </a:r>
              <a:endParaRPr lang="en-US" dirty="0"/>
            </a:p>
          </p:txBody>
        </p:sp>
        <p:sp>
          <p:nvSpPr>
            <p:cNvPr id="3299339" name="Text Box 11"/>
            <p:cNvSpPr txBox="1">
              <a:spLocks noChangeArrowheads="1"/>
            </p:cNvSpPr>
            <p:nvPr/>
          </p:nvSpPr>
          <p:spPr bwMode="auto">
            <a:xfrm>
              <a:off x="2113" y="2545"/>
              <a:ext cx="29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020E"/>
                  </a:solidFill>
                  <a:latin typeface="Geneva" charset="0"/>
                </a:rPr>
                <a:t>W51</a:t>
              </a:r>
              <a:endParaRPr lang="en-US"/>
            </a:p>
          </p:txBody>
        </p:sp>
        <p:sp>
          <p:nvSpPr>
            <p:cNvPr id="3299340" name="Text Box 12"/>
            <p:cNvSpPr txBox="1">
              <a:spLocks noChangeArrowheads="1"/>
            </p:cNvSpPr>
            <p:nvPr/>
          </p:nvSpPr>
          <p:spPr bwMode="auto">
            <a:xfrm>
              <a:off x="2694" y="2509"/>
              <a:ext cx="4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hlink"/>
                  </a:solidFill>
                  <a:latin typeface="Geneva" charset="0"/>
                </a:rPr>
                <a:t>RSGC1-3</a:t>
              </a:r>
              <a:endParaRPr lang="en-US"/>
            </a:p>
          </p:txBody>
        </p:sp>
        <p:sp>
          <p:nvSpPr>
            <p:cNvPr id="3299341" name="Text Box 13"/>
            <p:cNvSpPr txBox="1">
              <a:spLocks noChangeArrowheads="1"/>
            </p:cNvSpPr>
            <p:nvPr/>
          </p:nvSpPr>
          <p:spPr bwMode="auto">
            <a:xfrm>
              <a:off x="2549" y="2815"/>
              <a:ext cx="28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FF020E"/>
                  </a:solidFill>
                  <a:latin typeface="Geneva" charset="0"/>
                </a:rPr>
                <a:t>M17</a:t>
              </a:r>
              <a:endParaRPr lang="en-US"/>
            </a:p>
          </p:txBody>
        </p:sp>
        <p:sp>
          <p:nvSpPr>
            <p:cNvPr id="3299342" name="Text Box 14"/>
            <p:cNvSpPr txBox="1">
              <a:spLocks noChangeArrowheads="1"/>
            </p:cNvSpPr>
            <p:nvPr/>
          </p:nvSpPr>
          <p:spPr bwMode="auto">
            <a:xfrm>
              <a:off x="3504" y="2808"/>
              <a:ext cx="3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hlink"/>
                  </a:solidFill>
                  <a:latin typeface="Geneva" charset="0"/>
                </a:rPr>
                <a:t>Wd 2</a:t>
              </a:r>
              <a:endParaRPr lang="en-US"/>
            </a:p>
          </p:txBody>
        </p:sp>
        <p:sp>
          <p:nvSpPr>
            <p:cNvPr id="3299343" name="Oval 15"/>
            <p:cNvSpPr>
              <a:spLocks noChangeArrowheads="1"/>
            </p:cNvSpPr>
            <p:nvPr/>
          </p:nvSpPr>
          <p:spPr bwMode="auto">
            <a:xfrm>
              <a:off x="2646" y="2490"/>
              <a:ext cx="48" cy="4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44" name="Oval 16"/>
            <p:cNvSpPr>
              <a:spLocks noChangeArrowheads="1"/>
            </p:cNvSpPr>
            <p:nvPr/>
          </p:nvSpPr>
          <p:spPr bwMode="auto">
            <a:xfrm>
              <a:off x="2622" y="2514"/>
              <a:ext cx="48" cy="4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45" name="Oval 17"/>
            <p:cNvSpPr>
              <a:spLocks noChangeArrowheads="1"/>
            </p:cNvSpPr>
            <p:nvPr/>
          </p:nvSpPr>
          <p:spPr bwMode="auto">
            <a:xfrm>
              <a:off x="2995" y="2659"/>
              <a:ext cx="48" cy="48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99346" name="Text Box 18"/>
            <p:cNvSpPr txBox="1">
              <a:spLocks noChangeArrowheads="1"/>
            </p:cNvSpPr>
            <p:nvPr/>
          </p:nvSpPr>
          <p:spPr bwMode="auto">
            <a:xfrm>
              <a:off x="2979" y="2683"/>
              <a:ext cx="32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hlink"/>
                  </a:solidFill>
                  <a:latin typeface="Geneva" charset="0"/>
                </a:rPr>
                <a:t>Wd 1</a:t>
              </a:r>
              <a:endParaRPr lang="en-US"/>
            </a:p>
          </p:txBody>
        </p:sp>
      </p:grpSp>
      <p:sp>
        <p:nvSpPr>
          <p:cNvPr id="3299349" name="Text Box 21"/>
          <p:cNvSpPr txBox="1">
            <a:spLocks noChangeArrowheads="1"/>
          </p:cNvSpPr>
          <p:nvPr/>
        </p:nvSpPr>
        <p:spPr bwMode="auto">
          <a:xfrm>
            <a:off x="304800" y="109538"/>
            <a:ext cx="82465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Geneva" charset="0"/>
              </a:rPr>
              <a:t>Milky Way </a:t>
            </a:r>
            <a:r>
              <a:rPr lang="en-US" sz="2000" dirty="0" smtClean="0">
                <a:latin typeface="Geneva" charset="0"/>
              </a:rPr>
              <a:t>cartoon:  We live in a Barred Galaxy </a:t>
            </a:r>
            <a:r>
              <a:rPr lang="en-US" sz="1600" dirty="0" smtClean="0">
                <a:solidFill>
                  <a:srgbClr val="FF6600"/>
                </a:solidFill>
                <a:latin typeface="Geneva" charset="0"/>
              </a:rPr>
              <a:t>(</a:t>
            </a:r>
            <a:r>
              <a:rPr lang="en-US" sz="1600" dirty="0" err="1" smtClean="0">
                <a:solidFill>
                  <a:srgbClr val="FF6600"/>
                </a:solidFill>
                <a:latin typeface="Geneva" charset="0"/>
              </a:rPr>
              <a:t>Binney</a:t>
            </a:r>
            <a:r>
              <a:rPr lang="en-US" sz="1600" dirty="0" smtClean="0">
                <a:solidFill>
                  <a:srgbClr val="FF6600"/>
                </a:solidFill>
                <a:latin typeface="Geneva" charset="0"/>
              </a:rPr>
              <a:t> et al. 1991)</a:t>
            </a:r>
            <a:endParaRPr lang="en-US" sz="1800" dirty="0">
              <a:solidFill>
                <a:srgbClr val="FF6600"/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581400" y="3014246"/>
            <a:ext cx="7015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020E"/>
                </a:solidFill>
                <a:latin typeface="Geneva" charset="0"/>
              </a:rPr>
              <a:t>CMZ</a:t>
            </a:r>
            <a:endParaRPr lang="en-US" sz="4000" dirty="0"/>
          </a:p>
        </p:txBody>
      </p:sp>
      <p:sp>
        <p:nvSpPr>
          <p:cNvPr id="2" name="Oval 1"/>
          <p:cNvSpPr/>
          <p:nvPr/>
        </p:nvSpPr>
        <p:spPr bwMode="auto">
          <a:xfrm rot="18393842">
            <a:off x="3317937" y="3358345"/>
            <a:ext cx="263844" cy="1197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rgbClr val="FFCC66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598582" y="4623386"/>
            <a:ext cx="7303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F020E"/>
                </a:solidFill>
                <a:latin typeface="Geneva" charset="0"/>
              </a:rPr>
              <a:t>Sun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2099" name="Rectangle 3"/>
          <p:cNvSpPr>
            <a:spLocks noChangeArrowheads="1"/>
          </p:cNvSpPr>
          <p:nvPr/>
        </p:nvSpPr>
        <p:spPr bwMode="auto">
          <a:xfrm>
            <a:off x="0" y="15875"/>
            <a:ext cx="83058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66"/>
                </a:solidFill>
                <a:latin typeface="Geneva" charset="0"/>
              </a:rPr>
              <a:t>  </a:t>
            </a:r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Life </a:t>
            </a: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in a </a:t>
            </a:r>
            <a:endParaRPr lang="en-US" sz="2800" b="1" dirty="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 </a:t>
            </a:r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 barred </a:t>
            </a:r>
          </a:p>
          <a:p>
            <a:pPr>
              <a:defRPr/>
            </a:pP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 </a:t>
            </a:r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 potential</a:t>
            </a:r>
            <a:r>
              <a:rPr lang="en-US" sz="2800" b="1" dirty="0" smtClean="0">
                <a:solidFill>
                  <a:srgbClr val="FFFF66"/>
                </a:solidFill>
                <a:latin typeface="Geneva" charset="0"/>
              </a:rPr>
              <a:t> </a:t>
            </a:r>
            <a:endParaRPr lang="en-US" sz="2800" b="1" dirty="0">
              <a:solidFill>
                <a:srgbClr val="FFFF66"/>
              </a:solidFill>
              <a:latin typeface="Geneva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FF66"/>
                </a:solidFill>
                <a:latin typeface="Geneva" charset="0"/>
              </a:rPr>
              <a:t>                </a:t>
            </a:r>
            <a:endParaRPr lang="en-US" sz="2800" b="1" dirty="0" smtClean="0">
              <a:solidFill>
                <a:srgbClr val="FFFF66"/>
              </a:solidFill>
              <a:latin typeface="Geneva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(Shim &amp; Kim</a:t>
            </a:r>
            <a:r>
              <a:rPr lang="en-US" sz="1800" b="1" dirty="0">
                <a:solidFill>
                  <a:srgbClr val="FFFF66"/>
                </a:solidFill>
                <a:latin typeface="Geneva" charset="0"/>
              </a:rPr>
              <a:t>+ </a:t>
            </a:r>
            <a:r>
              <a:rPr lang="en-US" sz="1800" b="1" dirty="0" smtClean="0">
                <a:solidFill>
                  <a:srgbClr val="FFFF66"/>
                </a:solidFill>
                <a:latin typeface="Geneva" charset="0"/>
              </a:rPr>
              <a:t>2017)</a:t>
            </a:r>
            <a:endParaRPr lang="en-US" sz="1800" b="1" dirty="0">
              <a:solidFill>
                <a:srgbClr val="FFFF66"/>
              </a:solidFill>
              <a:latin typeface="Geneva" charset="0"/>
            </a:endParaRPr>
          </a:p>
          <a:p>
            <a:pPr>
              <a:defRPr/>
            </a:pPr>
            <a:endParaRPr lang="en-US" b="1" dirty="0">
              <a:solidFill>
                <a:srgbClr val="FFFF66"/>
              </a:solidFill>
              <a:latin typeface="Geneva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3FCFF"/>
                </a:solidFill>
                <a:latin typeface="Geneva" charset="0"/>
              </a:rPr>
              <a:t>   </a:t>
            </a:r>
          </a:p>
        </p:txBody>
      </p:sp>
      <p:pic>
        <p:nvPicPr>
          <p:cNvPr id="2" name="Picture 1" descr="CMZ_sims_Shin_im1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15875"/>
            <a:ext cx="67246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02" name="Rectangle 2"/>
          <p:cNvSpPr>
            <a:spLocks noChangeArrowheads="1"/>
          </p:cNvSpPr>
          <p:nvPr/>
        </p:nvSpPr>
        <p:spPr bwMode="auto">
          <a:xfrm>
            <a:off x="0" y="168275"/>
            <a:ext cx="9144000" cy="569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Inner CMZ</a:t>
            </a:r>
            <a:r>
              <a:rPr lang="en-US" sz="2000" b="1" dirty="0" smtClean="0">
                <a:solidFill>
                  <a:srgbClr val="66FFFF"/>
                </a:solidFill>
                <a:latin typeface="Geneva" charset="0"/>
                <a:cs typeface="+mn-cs"/>
              </a:rPr>
              <a:t>                                             </a:t>
            </a:r>
            <a:r>
              <a:rPr lang="en-US" b="1" dirty="0" smtClean="0">
                <a:solidFill>
                  <a:srgbClr val="66FFFF"/>
                </a:solidFill>
                <a:latin typeface="Geneva" charset="0"/>
                <a:cs typeface="+mn-cs"/>
              </a:rPr>
              <a:t>8 </a:t>
            </a:r>
            <a:r>
              <a:rPr lang="en-US" b="1" dirty="0">
                <a:solidFill>
                  <a:srgbClr val="66FFFF"/>
                </a:solidFill>
                <a:latin typeface="Geneva" charset="0"/>
                <a:cs typeface="+mn-cs"/>
              </a:rPr>
              <a:t>um  </a:t>
            </a:r>
            <a:r>
              <a:rPr lang="en-US" b="1" dirty="0">
                <a:solidFill>
                  <a:srgbClr val="04FF0F"/>
                </a:solidFill>
                <a:latin typeface="Geneva" charset="0"/>
                <a:cs typeface="+mn-cs"/>
              </a:rPr>
              <a:t>24 um</a:t>
            </a:r>
            <a:r>
              <a:rPr lang="en-US" b="1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r>
              <a:rPr lang="en-US" b="1" dirty="0" smtClean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r>
              <a:rPr lang="en-US" b="1" dirty="0" smtClean="0">
                <a:solidFill>
                  <a:srgbClr val="FF3300"/>
                </a:solidFill>
                <a:latin typeface="Geneva" charset="0"/>
                <a:cs typeface="+mn-cs"/>
              </a:rPr>
              <a:t>N(H</a:t>
            </a:r>
            <a:r>
              <a:rPr lang="en-US" b="1" baseline="-25000" dirty="0" smtClean="0">
                <a:solidFill>
                  <a:srgbClr val="FF3300"/>
                </a:solidFill>
                <a:latin typeface="Geneva" charset="0"/>
                <a:cs typeface="+mn-cs"/>
              </a:rPr>
              <a:t>2</a:t>
            </a:r>
            <a:r>
              <a:rPr lang="en-US" b="1" dirty="0" smtClean="0">
                <a:solidFill>
                  <a:srgbClr val="FF3300"/>
                </a:solidFill>
                <a:latin typeface="Geneva" charset="0"/>
                <a:cs typeface="+mn-cs"/>
              </a:rPr>
              <a:t>) </a:t>
            </a: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3300"/>
                </a:solidFill>
                <a:latin typeface="Geneva" charset="0"/>
                <a:cs typeface="+mn-cs"/>
              </a:rPr>
              <a:t> </a:t>
            </a: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b="1" dirty="0">
              <a:solidFill>
                <a:srgbClr val="FF33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b="1" dirty="0">
                <a:solidFill>
                  <a:srgbClr val="FFFF66"/>
                </a:solidFill>
                <a:latin typeface="Geneva" charset="0"/>
                <a:cs typeface="+mn-cs"/>
              </a:rPr>
              <a:t>+2.0</a:t>
            </a:r>
            <a:r>
              <a:rPr lang="en-US" b="1" baseline="30000" dirty="0">
                <a:solidFill>
                  <a:srgbClr val="FFFF66"/>
                </a:solidFill>
                <a:latin typeface="Geneva" charset="0"/>
                <a:cs typeface="+mn-cs"/>
              </a:rPr>
              <a:t>o</a:t>
            </a:r>
            <a:r>
              <a:rPr lang="en-US" b="1" dirty="0">
                <a:solidFill>
                  <a:srgbClr val="FFFF66"/>
                </a:solidFill>
                <a:latin typeface="Geneva" charset="0"/>
                <a:cs typeface="+mn-cs"/>
              </a:rPr>
              <a:t>     							        -2.0</a:t>
            </a:r>
            <a:r>
              <a:rPr lang="en-US" b="1" baseline="30000" dirty="0">
                <a:solidFill>
                  <a:srgbClr val="FFFF66"/>
                </a:solidFill>
                <a:latin typeface="Geneva" charset="0"/>
                <a:cs typeface="+mn-cs"/>
              </a:rPr>
              <a:t>o</a:t>
            </a:r>
            <a:endParaRPr lang="en-US" b="1" dirty="0">
              <a:solidFill>
                <a:srgbClr val="FFFF66"/>
              </a:solidFill>
              <a:latin typeface="Geneva" charset="0"/>
              <a:cs typeface="+mn-cs"/>
            </a:endParaRPr>
          </a:p>
        </p:txBody>
      </p:sp>
      <p:pic>
        <p:nvPicPr>
          <p:cNvPr id="43010" name="Picture 3" descr="CMZ_wide_NH2_24um_8um_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9144000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CMZ_Launhardt02_fig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0"/>
            <a:ext cx="6938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2286000" y="1003300"/>
            <a:ext cx="556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2247900" y="2273300"/>
            <a:ext cx="556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2286000" y="3530600"/>
            <a:ext cx="556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286000" y="4787900"/>
            <a:ext cx="55626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2527300" y="254000"/>
            <a:ext cx="12700" cy="5638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4559300" y="304800"/>
            <a:ext cx="12700" cy="5638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6565900" y="304800"/>
            <a:ext cx="12700" cy="56388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540000" y="1003300"/>
            <a:ext cx="4025900" cy="25273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540000" y="958850"/>
            <a:ext cx="4699000" cy="29273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4876800" y="838200"/>
            <a:ext cx="2019300" cy="25273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 rot="19693934">
            <a:off x="2762250" y="1673225"/>
            <a:ext cx="1752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Symbol" charset="0"/>
              <a:buChar char="r"/>
              <a:defRPr/>
            </a:pP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baseline="30000" dirty="0">
                <a:solidFill>
                  <a:srgbClr val="FF0000"/>
                </a:solidFill>
                <a:latin typeface="Arial"/>
                <a:cs typeface="Arial"/>
              </a:rPr>
              <a:t>-2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V 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const.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M 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 R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 rot="18608372">
            <a:off x="5557838" y="2190750"/>
            <a:ext cx="17526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Symbol" charset="0"/>
              <a:buChar char="r"/>
              <a:defRPr/>
            </a:pP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baseline="30000" dirty="0">
                <a:solidFill>
                  <a:srgbClr val="FF0000"/>
                </a:solidFill>
                <a:latin typeface="Arial"/>
                <a:cs typeface="Arial"/>
              </a:rPr>
              <a:t>-1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V 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2000" baseline="30000" dirty="0">
                <a:solidFill>
                  <a:srgbClr val="FF0000"/>
                </a:solidFill>
                <a:latin typeface="Arial"/>
                <a:cs typeface="Arial"/>
              </a:rPr>
              <a:t>1/2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M  </a:t>
            </a:r>
            <a:r>
              <a:rPr lang="en-US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  R</a:t>
            </a:r>
            <a:r>
              <a:rPr lang="en-US" sz="2000" baseline="30000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lang="en-US" baseline="30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1454" name="Rectangle 30"/>
          <p:cNvSpPr>
            <a:spLocks noChangeArrowheads="1"/>
          </p:cNvSpPr>
          <p:nvPr/>
        </p:nvSpPr>
        <p:spPr bwMode="auto">
          <a:xfrm>
            <a:off x="4876800" y="114300"/>
            <a:ext cx="2011363" cy="5956300"/>
          </a:xfrm>
          <a:prstGeom prst="rect">
            <a:avLst/>
          </a:prstGeom>
          <a:solidFill>
            <a:srgbClr val="FFFF00">
              <a:alpha val="25882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3600">
              <a:solidFill>
                <a:srgbClr val="FFCC66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5541963" y="1143000"/>
            <a:ext cx="249237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457" name="Rectangle 35"/>
          <p:cNvSpPr>
            <a:spLocks noChangeArrowheads="1"/>
          </p:cNvSpPr>
          <p:nvPr/>
        </p:nvSpPr>
        <p:spPr bwMode="auto">
          <a:xfrm>
            <a:off x="4759325" y="254000"/>
            <a:ext cx="21522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Arial" charset="0"/>
                <a:cs typeface="Arial" charset="0"/>
              </a:rPr>
              <a:t>Low shear </a:t>
            </a:r>
            <a:r>
              <a:rPr lang="en-US" sz="200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region</a:t>
            </a:r>
          </a:p>
          <a:p>
            <a:r>
              <a:rPr lang="en-US" sz="200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Most stars form</a:t>
            </a:r>
          </a:p>
          <a:p>
            <a:r>
              <a:rPr lang="en-US" sz="2000" dirty="0" smtClean="0">
                <a:solidFill>
                  <a:srgbClr val="FF6600"/>
                </a:solidFill>
                <a:latin typeface="Arial" charset="0"/>
                <a:cs typeface="Arial" charset="0"/>
              </a:rPr>
              <a:t>here</a:t>
            </a:r>
            <a:endParaRPr lang="en-US" sz="2000" dirty="0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222500" y="254000"/>
            <a:ext cx="2524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eneva" charset="0"/>
              </a:rPr>
              <a:t>Enclosed Mass</a:t>
            </a:r>
          </a:p>
          <a:p>
            <a:r>
              <a:rPr lang="en-US" sz="2000" b="1" dirty="0">
                <a:solidFill>
                  <a:schemeClr val="bg1"/>
                </a:solidFill>
                <a:latin typeface="Geneva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Geneva" charset="0"/>
              </a:rPr>
              <a:t>Launhardt</a:t>
            </a:r>
            <a:r>
              <a:rPr lang="en-US" sz="2000" b="1" dirty="0">
                <a:solidFill>
                  <a:schemeClr val="bg1"/>
                </a:solidFill>
                <a:latin typeface="Geneva" charset="0"/>
              </a:rPr>
              <a:t> 2002)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 rot="19626970">
            <a:off x="2485494" y="3784935"/>
            <a:ext cx="2646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Geneva" charset="0"/>
              </a:rPr>
              <a:t>= Nuclear Star Cluster</a:t>
            </a:r>
            <a:endParaRPr lang="en-US" sz="1800" b="1" dirty="0">
              <a:solidFill>
                <a:schemeClr val="bg1"/>
              </a:solidFill>
              <a:latin typeface="Geneva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 rot="18283269">
            <a:off x="3536290" y="4334745"/>
            <a:ext cx="2582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Geneva" charset="0"/>
              </a:rPr>
              <a:t>= Nuclear Stellar Disk</a:t>
            </a:r>
            <a:endParaRPr lang="en-US" sz="1800" b="1" dirty="0">
              <a:solidFill>
                <a:schemeClr val="bg1"/>
              </a:solidFill>
              <a:latin typeface="Geneva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 rot="18004496">
            <a:off x="4618919" y="4657262"/>
            <a:ext cx="1980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Geneva" charset="0"/>
              </a:rPr>
              <a:t>= Galactic Bulge</a:t>
            </a:r>
            <a:endParaRPr lang="en-US" sz="1800" b="1" dirty="0">
              <a:solidFill>
                <a:schemeClr val="bg1"/>
              </a:solidFill>
              <a:latin typeface="Geneva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477000" y="4355068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Geneva" charset="0"/>
              </a:rPr>
              <a:t>= Black Hole</a:t>
            </a:r>
            <a:endParaRPr lang="en-US" sz="1800" b="1" dirty="0">
              <a:solidFill>
                <a:schemeClr val="bg1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2286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SMA  </a:t>
            </a:r>
            <a:r>
              <a:rPr lang="en-US" b="1" dirty="0" err="1" smtClean="0">
                <a:solidFill>
                  <a:srgbClr val="03FCFF"/>
                </a:solidFill>
                <a:latin typeface="Geneva" charset="0"/>
              </a:rPr>
              <a:t>CMZoom</a:t>
            </a:r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   survey of the inner CMZ</a:t>
            </a:r>
          </a:p>
          <a:p>
            <a:r>
              <a:rPr lang="en-US" b="1" dirty="0" smtClean="0">
                <a:solidFill>
                  <a:srgbClr val="03FCFF"/>
                </a:solidFill>
                <a:latin typeface="Geneva" charset="0"/>
              </a:rPr>
              <a:t>                  </a:t>
            </a:r>
            <a:r>
              <a:rPr lang="en-US" sz="1800" b="1" dirty="0" err="1" smtClean="0">
                <a:solidFill>
                  <a:srgbClr val="FF6600"/>
                </a:solidFill>
                <a:latin typeface="Geneva" charset="0"/>
              </a:rPr>
              <a:t>Battersby</a:t>
            </a:r>
            <a:r>
              <a:rPr lang="en-US" sz="1800" b="1" dirty="0" smtClean="0">
                <a:solidFill>
                  <a:srgbClr val="FF6600"/>
                </a:solidFill>
                <a:latin typeface="Geneva" charset="0"/>
              </a:rPr>
              <a:t> et al. 2020</a:t>
            </a:r>
            <a:endParaRPr lang="en-US" sz="1800" dirty="0">
              <a:solidFill>
                <a:srgbClr val="FF66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5400" y="1066800"/>
            <a:ext cx="9171876" cy="4085791"/>
            <a:chOff x="25400" y="2362200"/>
            <a:chExt cx="9171876" cy="4085791"/>
          </a:xfrm>
        </p:grpSpPr>
        <p:pic>
          <p:nvPicPr>
            <p:cNvPr id="2" name="Picture 1" descr="CMZ_CMZoom_1.2mm.tif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" y="2362200"/>
              <a:ext cx="9144000" cy="408579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8100" y="2510254"/>
              <a:ext cx="113364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solidFill>
                    <a:srgbClr val="FFFF66"/>
                  </a:solidFill>
                  <a:latin typeface="Geneva" charset="0"/>
                </a:rPr>
                <a:t>Brickletts</a:t>
              </a:r>
              <a:endParaRPr lang="en-US" sz="16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95556" y="2514600"/>
              <a:ext cx="6719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Brick</a:t>
              </a:r>
              <a:endParaRPr lang="en-US" sz="16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2400" y="4191000"/>
              <a:ext cx="85151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solidFill>
                    <a:srgbClr val="FFFF66"/>
                  </a:solidFill>
                  <a:latin typeface="Geneva" charset="0"/>
                </a:rPr>
                <a:t>Sgr</a:t>
              </a:r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 B2</a:t>
              </a:r>
              <a:endParaRPr lang="en-US" sz="16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67600" y="4419600"/>
              <a:ext cx="7154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solidFill>
                    <a:srgbClr val="FFFF66"/>
                  </a:solidFill>
                  <a:latin typeface="Geneva" charset="0"/>
                </a:rPr>
                <a:t>Sgr</a:t>
              </a:r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 C</a:t>
              </a:r>
              <a:endParaRPr lang="en-US" sz="16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239000" y="2438400"/>
              <a:ext cx="14055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err="1" smtClean="0">
                  <a:solidFill>
                    <a:srgbClr val="FFFF66"/>
                  </a:solidFill>
                  <a:latin typeface="Geneva" charset="0"/>
                </a:rPr>
                <a:t>Sgr</a:t>
              </a:r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 A (CND)</a:t>
              </a:r>
              <a:endParaRPr lang="en-US" sz="16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153400" y="3200400"/>
              <a:ext cx="10438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rgbClr val="FFFF66"/>
                  </a:solidFill>
                  <a:latin typeface="Geneva" charset="0"/>
                </a:rPr>
                <a:t>20 km/s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2126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Z_orbit_carto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966" y="1676400"/>
            <a:ext cx="5835688" cy="51816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700" y="171450"/>
            <a:ext cx="93599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3FCFF"/>
                </a:solidFill>
                <a:latin typeface="Geneva" charset="0"/>
              </a:rPr>
              <a:t>Conveyor Belt of Star Formation?</a:t>
            </a:r>
          </a:p>
          <a:p>
            <a:pPr>
              <a:defRPr/>
            </a:pPr>
            <a:r>
              <a:rPr lang="en-US" sz="2800" b="1" dirty="0">
                <a:solidFill>
                  <a:srgbClr val="03FCFF"/>
                </a:solidFill>
                <a:latin typeface="Geneva" charset="0"/>
              </a:rPr>
              <a:t> </a:t>
            </a:r>
            <a:r>
              <a:rPr lang="en-US" sz="2800" b="1" dirty="0" smtClean="0">
                <a:solidFill>
                  <a:srgbClr val="03FCFF"/>
                </a:solidFill>
                <a:latin typeface="Geneva" charset="0"/>
              </a:rPr>
              <a:t> 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Close passage to </a:t>
            </a:r>
            <a:r>
              <a:rPr lang="en-US" sz="2000" b="1" dirty="0" err="1" smtClean="0">
                <a:solidFill>
                  <a:srgbClr val="FFFF66"/>
                </a:solidFill>
                <a:latin typeface="Geneva" charset="0"/>
              </a:rPr>
              <a:t>Sgr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A =&gt; tidal compression</a:t>
            </a:r>
          </a:p>
          <a:p>
            <a:pPr>
              <a:defRPr/>
            </a:pPr>
            <a:r>
              <a:rPr lang="en-US" sz="2000" b="1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     Brick =&gt; </a:t>
            </a:r>
            <a:r>
              <a:rPr lang="en-US" sz="2000" b="1" dirty="0" err="1" smtClean="0">
                <a:solidFill>
                  <a:srgbClr val="FFFF66"/>
                </a:solidFill>
                <a:latin typeface="Geneva" charset="0"/>
              </a:rPr>
              <a:t>Bricklets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(“b”, “c”,  “d”,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“e/f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”) 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=&gt; </a:t>
            </a:r>
            <a:r>
              <a:rPr lang="en-US" sz="2000" b="1" dirty="0" err="1" smtClean="0">
                <a:solidFill>
                  <a:srgbClr val="FFFF66"/>
                </a:solidFill>
                <a:latin typeface="Geneva" charset="0"/>
              </a:rPr>
              <a:t>Sgr</a:t>
            </a:r>
            <a:r>
              <a:rPr lang="en-US" sz="2000" b="1" dirty="0" smtClean="0">
                <a:solidFill>
                  <a:srgbClr val="FFFF66"/>
                </a:solidFill>
                <a:latin typeface="Geneva" charset="0"/>
              </a:rPr>
              <a:t> B2 =&gt;  SgrB1</a:t>
            </a:r>
          </a:p>
          <a:p>
            <a:pPr>
              <a:defRPr/>
            </a:pPr>
            <a:endParaRPr lang="en-US" sz="2000" b="1" dirty="0">
              <a:latin typeface="Geneva" charset="0"/>
            </a:endParaRPr>
          </a:p>
          <a:p>
            <a:pPr>
              <a:defRPr/>
            </a:pPr>
            <a:r>
              <a:rPr lang="en-US" sz="2000" b="1" dirty="0" smtClean="0">
                <a:latin typeface="Geneva" charset="0"/>
              </a:rPr>
              <a:t>            </a:t>
            </a:r>
            <a:endParaRPr lang="en-US" b="1" dirty="0">
              <a:latin typeface="Geneva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3818467" y="2438400"/>
            <a:ext cx="6096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3048000" y="2438400"/>
            <a:ext cx="6096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057401" y="2590800"/>
            <a:ext cx="45720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738967" y="3200400"/>
            <a:ext cx="618066" cy="677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4445000" y="2540001"/>
            <a:ext cx="30480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3505200" y="5562600"/>
            <a:ext cx="677334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4097867" y="3048000"/>
            <a:ext cx="618066" cy="22013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>
          <a:xfrm>
            <a:off x="-12700" y="6143704"/>
            <a:ext cx="1915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Geneva" charset="0"/>
              </a:rPr>
              <a:t>(Barnes et al</a:t>
            </a:r>
            <a:r>
              <a:rPr lang="en-US" sz="2000" b="1" dirty="0" smtClean="0">
                <a:latin typeface="Geneva" charset="0"/>
              </a:rPr>
              <a:t>.</a:t>
            </a:r>
          </a:p>
          <a:p>
            <a:r>
              <a:rPr lang="en-US" sz="2000" b="1" dirty="0" smtClean="0">
                <a:latin typeface="Geneva" charset="0"/>
              </a:rPr>
              <a:t> </a:t>
            </a:r>
            <a:r>
              <a:rPr lang="en-US" sz="1800" b="1" dirty="0">
                <a:latin typeface="Geneva" charset="0"/>
              </a:rPr>
              <a:t>2017; 2019)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69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Geneva"/>
        <a:ea typeface="ＭＳ Ｐゴシック"/>
        <a:cs typeface=""/>
      </a:majorFont>
      <a:minorFont>
        <a:latin typeface="Genev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CC66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CC66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64051</TotalTime>
  <Words>1569</Words>
  <Application>Microsoft Macintosh PowerPoint</Application>
  <PresentationFormat>On-screen Show (4:3)</PresentationFormat>
  <Paragraphs>267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Fireball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John Bally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John Bally</cp:lastModifiedBy>
  <cp:revision>546</cp:revision>
  <cp:lastPrinted>2020-06-23T13:58:29Z</cp:lastPrinted>
  <dcterms:modified xsi:type="dcterms:W3CDTF">2020-06-23T22:51:23Z</dcterms:modified>
</cp:coreProperties>
</file>